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40"/>
  </p:notesMasterIdLst>
  <p:handoutMasterIdLst>
    <p:handoutMasterId r:id="rId41"/>
  </p:handoutMasterIdLst>
  <p:sldIdLst>
    <p:sldId id="264" r:id="rId5"/>
    <p:sldId id="2147470895" r:id="rId6"/>
    <p:sldId id="2147470894" r:id="rId7"/>
    <p:sldId id="4326" r:id="rId8"/>
    <p:sldId id="2147470896" r:id="rId9"/>
    <p:sldId id="2147470882" r:id="rId10"/>
    <p:sldId id="2147470845" r:id="rId11"/>
    <p:sldId id="2147470898" r:id="rId12"/>
    <p:sldId id="2147470899" r:id="rId13"/>
    <p:sldId id="2147470900" r:id="rId14"/>
    <p:sldId id="2147470879" r:id="rId15"/>
    <p:sldId id="2147470891" r:id="rId16"/>
    <p:sldId id="2147470897" r:id="rId17"/>
    <p:sldId id="2147470901" r:id="rId18"/>
    <p:sldId id="2147470920" r:id="rId19"/>
    <p:sldId id="2147470921" r:id="rId20"/>
    <p:sldId id="2147470902" r:id="rId21"/>
    <p:sldId id="2147470904" r:id="rId22"/>
    <p:sldId id="2147470905" r:id="rId23"/>
    <p:sldId id="2147470906" r:id="rId24"/>
    <p:sldId id="2147470907" r:id="rId25"/>
    <p:sldId id="2147470857" r:id="rId26"/>
    <p:sldId id="2147470908" r:id="rId27"/>
    <p:sldId id="2147470909" r:id="rId28"/>
    <p:sldId id="2147470910" r:id="rId29"/>
    <p:sldId id="2147470911" r:id="rId30"/>
    <p:sldId id="2147470912" r:id="rId31"/>
    <p:sldId id="2147470913" r:id="rId32"/>
    <p:sldId id="2147470883" r:id="rId33"/>
    <p:sldId id="2147470914" r:id="rId34"/>
    <p:sldId id="2147470915" r:id="rId35"/>
    <p:sldId id="2147470917" r:id="rId36"/>
    <p:sldId id="2147470916" r:id="rId37"/>
    <p:sldId id="2147470918" r:id="rId38"/>
    <p:sldId id="2147470919" r:id="rId39"/>
  </p:sldIdLst>
  <p:sldSz cx="12192000" cy="6858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78BE21"/>
    <a:srgbClr val="F5F5F5"/>
    <a:srgbClr val="EBEEF2"/>
    <a:srgbClr val="F2F2F2"/>
    <a:srgbClr val="E8E8E8"/>
    <a:srgbClr val="99D1FF"/>
    <a:srgbClr val="D6EDFF"/>
    <a:srgbClr val="00386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3687E3-BC50-4269-833E-85D9638BE5AB}" v="2" dt="2025-10-29T14:46:16.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8" autoAdjust="0"/>
    <p:restoredTop sz="90315" autoAdjust="0"/>
  </p:normalViewPr>
  <p:slideViewPr>
    <p:cSldViewPr snapToGrid="0">
      <p:cViewPr varScale="1">
        <p:scale>
          <a:sx n="100" d="100"/>
          <a:sy n="100" d="100"/>
        </p:scale>
        <p:origin x="87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77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ong, Foua (MNIT)" userId="fd97923c-fdcd-479b-9c91-bb4e1a2ca815" providerId="ADAL" clId="{CF3687E3-BC50-4269-833E-85D9638BE5AB}"/>
    <pc:docChg chg="custSel addSld delSld modSld modNotesMaster modHandout">
      <pc:chgData name="Xiong, Foua (MNIT)" userId="fd97923c-fdcd-479b-9c91-bb4e1a2ca815" providerId="ADAL" clId="{CF3687E3-BC50-4269-833E-85D9638BE5AB}" dt="2025-10-29T15:03:00.814" v="456" actId="20577"/>
      <pc:docMkLst>
        <pc:docMk/>
      </pc:docMkLst>
      <pc:sldChg chg="modNotesTx">
        <pc:chgData name="Xiong, Foua (MNIT)" userId="fd97923c-fdcd-479b-9c91-bb4e1a2ca815" providerId="ADAL" clId="{CF3687E3-BC50-4269-833E-85D9638BE5AB}" dt="2025-10-29T14:46:47.594" v="444" actId="20577"/>
        <pc:sldMkLst>
          <pc:docMk/>
          <pc:sldMk cId="1907114277" sldId="2147470902"/>
        </pc:sldMkLst>
      </pc:sldChg>
      <pc:sldChg chg="modSp del mod modNotesTx">
        <pc:chgData name="Xiong, Foua (MNIT)" userId="fd97923c-fdcd-479b-9c91-bb4e1a2ca815" providerId="ADAL" clId="{CF3687E3-BC50-4269-833E-85D9638BE5AB}" dt="2025-10-29T14:47:15.592" v="448" actId="47"/>
        <pc:sldMkLst>
          <pc:docMk/>
          <pc:sldMk cId="1987251086" sldId="2147470903"/>
        </pc:sldMkLst>
        <pc:spChg chg="mod">
          <ac:chgData name="Xiong, Foua (MNIT)" userId="fd97923c-fdcd-479b-9c91-bb4e1a2ca815" providerId="ADAL" clId="{CF3687E3-BC50-4269-833E-85D9638BE5AB}" dt="2025-10-29T14:47:06.315" v="447" actId="20577"/>
          <ac:spMkLst>
            <pc:docMk/>
            <pc:sldMk cId="1987251086" sldId="2147470903"/>
            <ac:spMk id="5" creationId="{F15B5A9B-13DF-D1E0-4E6F-4326313FAC2C}"/>
          </ac:spMkLst>
        </pc:spChg>
      </pc:sldChg>
      <pc:sldChg chg="modNotesTx">
        <pc:chgData name="Xiong, Foua (MNIT)" userId="fd97923c-fdcd-479b-9c91-bb4e1a2ca815" providerId="ADAL" clId="{CF3687E3-BC50-4269-833E-85D9638BE5AB}" dt="2025-10-29T14:46:51.240" v="446" actId="20577"/>
        <pc:sldMkLst>
          <pc:docMk/>
          <pc:sldMk cId="1830564338" sldId="2147470904"/>
        </pc:sldMkLst>
      </pc:sldChg>
      <pc:sldChg chg="modSp mod">
        <pc:chgData name="Xiong, Foua (MNIT)" userId="fd97923c-fdcd-479b-9c91-bb4e1a2ca815" providerId="ADAL" clId="{CF3687E3-BC50-4269-833E-85D9638BE5AB}" dt="2025-10-29T15:03:00.814" v="456" actId="20577"/>
        <pc:sldMkLst>
          <pc:docMk/>
          <pc:sldMk cId="3634808254" sldId="2147470912"/>
        </pc:sldMkLst>
        <pc:spChg chg="mod">
          <ac:chgData name="Xiong, Foua (MNIT)" userId="fd97923c-fdcd-479b-9c91-bb4e1a2ca815" providerId="ADAL" clId="{CF3687E3-BC50-4269-833E-85D9638BE5AB}" dt="2025-10-29T15:03:00.814" v="456" actId="20577"/>
          <ac:spMkLst>
            <pc:docMk/>
            <pc:sldMk cId="3634808254" sldId="2147470912"/>
            <ac:spMk id="7" creationId="{3C970170-39C0-26D0-A0D8-AD1AA1CA387A}"/>
          </ac:spMkLst>
        </pc:spChg>
      </pc:sldChg>
      <pc:sldChg chg="modSp add mod">
        <pc:chgData name="Xiong, Foua (MNIT)" userId="fd97923c-fdcd-479b-9c91-bb4e1a2ca815" providerId="ADAL" clId="{CF3687E3-BC50-4269-833E-85D9638BE5AB}" dt="2025-10-29T14:46:12.216" v="434" actId="21"/>
        <pc:sldMkLst>
          <pc:docMk/>
          <pc:sldMk cId="3226077354" sldId="2147470920"/>
        </pc:sldMkLst>
        <pc:spChg chg="mod">
          <ac:chgData name="Xiong, Foua (MNIT)" userId="fd97923c-fdcd-479b-9c91-bb4e1a2ca815" providerId="ADAL" clId="{CF3687E3-BC50-4269-833E-85D9638BE5AB}" dt="2025-10-29T14:46:12.216" v="434" actId="21"/>
          <ac:spMkLst>
            <pc:docMk/>
            <pc:sldMk cId="3226077354" sldId="2147470920"/>
            <ac:spMk id="5" creationId="{FBCF6807-3093-B611-DD1F-AC0A753E9577}"/>
          </ac:spMkLst>
        </pc:spChg>
      </pc:sldChg>
      <pc:sldChg chg="addSp modSp add mod">
        <pc:chgData name="Xiong, Foua (MNIT)" userId="fd97923c-fdcd-479b-9c91-bb4e1a2ca815" providerId="ADAL" clId="{CF3687E3-BC50-4269-833E-85D9638BE5AB}" dt="2025-10-29T14:46:16.054" v="437"/>
        <pc:sldMkLst>
          <pc:docMk/>
          <pc:sldMk cId="1310825017" sldId="2147470921"/>
        </pc:sldMkLst>
        <pc:spChg chg="mod">
          <ac:chgData name="Xiong, Foua (MNIT)" userId="fd97923c-fdcd-479b-9c91-bb4e1a2ca815" providerId="ADAL" clId="{CF3687E3-BC50-4269-833E-85D9638BE5AB}" dt="2025-10-29T14:46:16.054" v="437"/>
          <ac:spMkLst>
            <pc:docMk/>
            <pc:sldMk cId="1310825017" sldId="2147470921"/>
            <ac:spMk id="5" creationId="{21BB1D10-A7F2-FD02-A1C2-6CFE597C0F65}"/>
          </ac:spMkLst>
        </pc:spChg>
        <pc:picChg chg="add mod">
          <ac:chgData name="Xiong, Foua (MNIT)" userId="fd97923c-fdcd-479b-9c91-bb4e1a2ca815" providerId="ADAL" clId="{CF3687E3-BC50-4269-833E-85D9638BE5AB}" dt="2025-10-29T14:39:48.065" v="8" actId="1076"/>
          <ac:picMkLst>
            <pc:docMk/>
            <pc:sldMk cId="1310825017" sldId="2147470921"/>
            <ac:picMk id="4" creationId="{30976C2E-1F18-E3B6-6CBC-C310BF8A27B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n365.sharepoint.com/sites/MNIT_CyberNavigators/Shared%20Documents/Incidents/CI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n365.sharepoint.com/sites/MNIT_CyberNavigators/Shared%20Documents/General/MDR/_MDR%20Master%20Data.xlsx" TargetMode="External"/><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mn365-my.sharepoint.com/personal/peter_alsis_state_mn_us/Documents/MDR%20Mapp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[CIRs.xlsx]By Agency Type!PivotTable2</c:name>
    <c:fmtId val="122"/>
  </c:pivotSource>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Reported Incidents by Agency Type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 Agency Type'!$B$5</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Agency Type'!$A$6:$A$17</c:f>
              <c:strCache>
                <c:ptCount val="11"/>
                <c:pt idx="0">
                  <c:v>K12</c:v>
                </c:pt>
                <c:pt idx="1">
                  <c:v>County</c:v>
                </c:pt>
                <c:pt idx="2">
                  <c:v>City/Township</c:v>
                </c:pt>
                <c:pt idx="3">
                  <c:v>Higher Education</c:v>
                </c:pt>
                <c:pt idx="4">
                  <c:v>LE</c:v>
                </c:pt>
                <c:pt idx="5">
                  <c:v>State</c:v>
                </c:pt>
                <c:pt idx="6">
                  <c:v>Personal</c:v>
                </c:pt>
                <c:pt idx="7">
                  <c:v>CIKR</c:v>
                </c:pt>
                <c:pt idx="8">
                  <c:v>Non-Profit</c:v>
                </c:pt>
                <c:pt idx="9">
                  <c:v>Vendor</c:v>
                </c:pt>
                <c:pt idx="10">
                  <c:v>Other</c:v>
                </c:pt>
              </c:strCache>
            </c:strRef>
          </c:cat>
          <c:val>
            <c:numRef>
              <c:f>'By Agency Type'!$B$6:$B$17</c:f>
              <c:numCache>
                <c:formatCode>General</c:formatCode>
                <c:ptCount val="11"/>
                <c:pt idx="0">
                  <c:v>83</c:v>
                </c:pt>
                <c:pt idx="1">
                  <c:v>67</c:v>
                </c:pt>
                <c:pt idx="2">
                  <c:v>53</c:v>
                </c:pt>
                <c:pt idx="3">
                  <c:v>15</c:v>
                </c:pt>
                <c:pt idx="4">
                  <c:v>14</c:v>
                </c:pt>
                <c:pt idx="5">
                  <c:v>13</c:v>
                </c:pt>
                <c:pt idx="6">
                  <c:v>8</c:v>
                </c:pt>
                <c:pt idx="7">
                  <c:v>8</c:v>
                </c:pt>
                <c:pt idx="8">
                  <c:v>2</c:v>
                </c:pt>
                <c:pt idx="9">
                  <c:v>1</c:v>
                </c:pt>
                <c:pt idx="10">
                  <c:v>1</c:v>
                </c:pt>
              </c:numCache>
            </c:numRef>
          </c:val>
          <c:extLst>
            <c:ext xmlns:c16="http://schemas.microsoft.com/office/drawing/2014/chart" uri="{C3380CC4-5D6E-409C-BE32-E72D297353CC}">
              <c16:uniqueId val="{00000000-6B13-4B84-A3CA-7159DC8CC27E}"/>
            </c:ext>
          </c:extLst>
        </c:ser>
        <c:dLbls>
          <c:dLblPos val="outEnd"/>
          <c:showLegendKey val="0"/>
          <c:showVal val="1"/>
          <c:showCatName val="0"/>
          <c:showSerName val="0"/>
          <c:showPercent val="0"/>
          <c:showBubbleSize val="0"/>
        </c:dLbls>
        <c:gapWidth val="219"/>
        <c:overlap val="-27"/>
        <c:axId val="820326480"/>
        <c:axId val="820326120"/>
      </c:barChart>
      <c:catAx>
        <c:axId val="82032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20326120"/>
        <c:crosses val="autoZero"/>
        <c:auto val="1"/>
        <c:lblAlgn val="ctr"/>
        <c:lblOffset val="100"/>
        <c:noMultiLvlLbl val="0"/>
      </c:catAx>
      <c:valAx>
        <c:axId val="820326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20326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[_MDR Master Data.xlsx]Summary and Charts!PivotTable1</c:name>
    <c:fmtId val="17"/>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Lst>
        </c:dLbl>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pivotFmt>
      <c:pivotFmt>
        <c:idx val="2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19050">
            <a:solidFill>
              <a:schemeClr val="lt1"/>
            </a:solidFill>
          </a:ln>
          <a:effectLst/>
        </c:spPr>
      </c:pivotFmt>
      <c:pivotFmt>
        <c:idx val="30"/>
        <c:spPr>
          <a:solidFill>
            <a:schemeClr val="accent1"/>
          </a:solidFill>
          <a:ln w="19050">
            <a:solidFill>
              <a:schemeClr val="lt1"/>
            </a:solidFill>
          </a:ln>
          <a:effectLst/>
        </c:spPr>
      </c:pivotFmt>
      <c:pivotFmt>
        <c:idx val="31"/>
        <c:spPr>
          <a:solidFill>
            <a:schemeClr val="accent1"/>
          </a:solidFill>
          <a:ln w="19050">
            <a:solidFill>
              <a:schemeClr val="lt1"/>
            </a:solidFill>
          </a:ln>
          <a:effectLst/>
        </c:spPr>
      </c:pivotFmt>
      <c:pivotFmt>
        <c:idx val="32"/>
        <c:spPr>
          <a:solidFill>
            <a:schemeClr val="accent1"/>
          </a:solidFill>
          <a:ln w="19050">
            <a:solidFill>
              <a:schemeClr val="lt1"/>
            </a:solidFill>
          </a:ln>
          <a:effectLst/>
        </c:spPr>
      </c:pivotFmt>
      <c:pivotFmt>
        <c:idx val="33"/>
        <c:spPr>
          <a:solidFill>
            <a:schemeClr val="accent1"/>
          </a:solidFill>
          <a:ln w="19050">
            <a:solidFill>
              <a:schemeClr val="lt1"/>
            </a:solidFill>
          </a:ln>
          <a:effectLst/>
        </c:spPr>
      </c:pivotFmt>
      <c:pivotFmt>
        <c:idx val="34"/>
        <c:spPr>
          <a:solidFill>
            <a:schemeClr val="accent1"/>
          </a:solidFill>
          <a:ln w="19050">
            <a:solidFill>
              <a:schemeClr val="lt1"/>
            </a:solidFill>
          </a:ln>
          <a:effectLst/>
        </c:spPr>
      </c:pivotFmt>
      <c:pivotFmt>
        <c:idx val="3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19050">
            <a:solidFill>
              <a:schemeClr val="lt1"/>
            </a:solidFill>
          </a:ln>
          <a:effectLst/>
        </c:spPr>
      </c:pivotFmt>
      <c:pivotFmt>
        <c:idx val="37"/>
        <c:spPr>
          <a:solidFill>
            <a:schemeClr val="accent1"/>
          </a:solidFill>
          <a:ln w="19050">
            <a:solidFill>
              <a:schemeClr val="lt1"/>
            </a:solidFill>
          </a:ln>
          <a:effectLst/>
        </c:spPr>
      </c:pivotFmt>
      <c:pivotFmt>
        <c:idx val="38"/>
        <c:spPr>
          <a:solidFill>
            <a:schemeClr val="accent1"/>
          </a:solidFill>
          <a:ln w="19050">
            <a:solidFill>
              <a:schemeClr val="lt1"/>
            </a:solidFill>
          </a:ln>
          <a:effectLst/>
        </c:spPr>
      </c:pivotFmt>
      <c:pivotFmt>
        <c:idx val="39"/>
        <c:spPr>
          <a:solidFill>
            <a:schemeClr val="accent1"/>
          </a:solidFill>
          <a:ln w="19050">
            <a:solidFill>
              <a:schemeClr val="lt1"/>
            </a:solidFill>
          </a:ln>
          <a:effectLst/>
        </c:spPr>
      </c:pivotFmt>
      <c:pivotFmt>
        <c:idx val="40"/>
        <c:spPr>
          <a:solidFill>
            <a:schemeClr val="accent1"/>
          </a:solidFill>
          <a:ln w="19050">
            <a:solidFill>
              <a:schemeClr val="lt1"/>
            </a:solidFill>
          </a:ln>
          <a:effectLst/>
        </c:spPr>
      </c:pivotFmt>
      <c:pivotFmt>
        <c:idx val="41"/>
        <c:spPr>
          <a:solidFill>
            <a:schemeClr val="accent1"/>
          </a:solidFill>
          <a:ln w="19050">
            <a:solidFill>
              <a:schemeClr val="lt1"/>
            </a:solidFill>
          </a:ln>
          <a:effectLst/>
        </c:spPr>
      </c:pivotFmt>
      <c:pivotFmt>
        <c:idx val="4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Lst>
        </c:dLbl>
      </c:pivotFmt>
      <c:pivotFmt>
        <c:idx val="43"/>
        <c:spPr>
          <a:solidFill>
            <a:schemeClr val="accent1"/>
          </a:solidFill>
          <a:ln w="19050">
            <a:solidFill>
              <a:schemeClr val="lt1"/>
            </a:solidFill>
          </a:ln>
          <a:effectLst/>
        </c:spPr>
      </c:pivotFmt>
      <c:pivotFmt>
        <c:idx val="44"/>
        <c:spPr>
          <a:solidFill>
            <a:schemeClr val="accent1"/>
          </a:solidFill>
          <a:ln w="19050">
            <a:solidFill>
              <a:schemeClr val="lt1"/>
            </a:solidFill>
          </a:ln>
          <a:effectLst/>
        </c:spPr>
      </c:pivotFmt>
      <c:pivotFmt>
        <c:idx val="45"/>
        <c:spPr>
          <a:solidFill>
            <a:schemeClr val="accent1"/>
          </a:solidFill>
          <a:ln w="19050">
            <a:solidFill>
              <a:schemeClr val="lt1"/>
            </a:solidFill>
          </a:ln>
          <a:effectLst/>
        </c:spPr>
      </c:pivotFmt>
      <c:pivotFmt>
        <c:idx val="46"/>
        <c:spPr>
          <a:solidFill>
            <a:schemeClr val="accent1"/>
          </a:solidFill>
          <a:ln w="19050">
            <a:solidFill>
              <a:schemeClr val="lt1"/>
            </a:solidFill>
          </a:ln>
          <a:effectLst/>
        </c:spPr>
      </c:pivotFmt>
      <c:pivotFmt>
        <c:idx val="47"/>
        <c:spPr>
          <a:solidFill>
            <a:schemeClr val="accent1"/>
          </a:solidFill>
          <a:ln w="19050">
            <a:solidFill>
              <a:schemeClr val="lt1"/>
            </a:solidFill>
          </a:ln>
          <a:effectLst/>
        </c:spPr>
      </c:pivotFmt>
      <c:pivotFmt>
        <c:idx val="48"/>
        <c:spPr>
          <a:solidFill>
            <a:schemeClr val="accent1"/>
          </a:solidFill>
          <a:ln w="19050">
            <a:solidFill>
              <a:schemeClr val="lt1"/>
            </a:solidFill>
          </a:ln>
          <a:effectLst/>
        </c:spPr>
      </c:pivotFmt>
      <c:pivotFmt>
        <c:idx val="4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w="19050">
            <a:solidFill>
              <a:schemeClr val="lt1"/>
            </a:solidFill>
          </a:ln>
          <a:effectLst/>
        </c:spPr>
      </c:pivotFmt>
      <c:pivotFmt>
        <c:idx val="51"/>
        <c:spPr>
          <a:solidFill>
            <a:schemeClr val="accent1"/>
          </a:solidFill>
          <a:ln w="19050">
            <a:solidFill>
              <a:schemeClr val="lt1"/>
            </a:solidFill>
          </a:ln>
          <a:effectLst/>
        </c:spPr>
      </c:pivotFmt>
      <c:pivotFmt>
        <c:idx val="52"/>
        <c:spPr>
          <a:solidFill>
            <a:schemeClr val="accent1"/>
          </a:solidFill>
          <a:ln w="19050">
            <a:solidFill>
              <a:schemeClr val="lt1"/>
            </a:solidFill>
          </a:ln>
          <a:effectLst/>
        </c:spPr>
      </c:pivotFmt>
      <c:pivotFmt>
        <c:idx val="53"/>
        <c:spPr>
          <a:solidFill>
            <a:schemeClr val="accent1"/>
          </a:solidFill>
          <a:ln w="19050">
            <a:solidFill>
              <a:schemeClr val="lt1"/>
            </a:solidFill>
          </a:ln>
          <a:effectLst/>
        </c:spPr>
      </c:pivotFmt>
      <c:pivotFmt>
        <c:idx val="54"/>
        <c:spPr>
          <a:solidFill>
            <a:schemeClr val="accent1"/>
          </a:solidFill>
          <a:ln w="19050">
            <a:solidFill>
              <a:schemeClr val="lt1"/>
            </a:solidFill>
          </a:ln>
          <a:effectLst/>
        </c:spPr>
      </c:pivotFmt>
      <c:pivotFmt>
        <c:idx val="55"/>
        <c:spPr>
          <a:solidFill>
            <a:schemeClr val="accent1"/>
          </a:solidFill>
          <a:ln w="19050">
            <a:solidFill>
              <a:schemeClr val="lt1"/>
            </a:solidFill>
          </a:ln>
          <a:effectLst/>
        </c:spPr>
      </c:pivotFmt>
      <c:pivotFmt>
        <c:idx val="5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w="19050">
            <a:solidFill>
              <a:schemeClr val="lt1"/>
            </a:solidFill>
          </a:ln>
          <a:effectLst/>
        </c:spPr>
      </c:pivotFmt>
      <c:pivotFmt>
        <c:idx val="58"/>
        <c:spPr>
          <a:solidFill>
            <a:schemeClr val="accent1"/>
          </a:solidFill>
          <a:ln w="19050">
            <a:solidFill>
              <a:schemeClr val="lt1"/>
            </a:solidFill>
          </a:ln>
          <a:effectLst/>
        </c:spPr>
      </c:pivotFmt>
      <c:pivotFmt>
        <c:idx val="59"/>
        <c:spPr>
          <a:solidFill>
            <a:schemeClr val="accent1"/>
          </a:solidFill>
          <a:ln w="19050">
            <a:solidFill>
              <a:schemeClr val="lt1"/>
            </a:solidFill>
          </a:ln>
          <a:effectLst/>
        </c:spPr>
      </c:pivotFmt>
      <c:pivotFmt>
        <c:idx val="60"/>
        <c:spPr>
          <a:solidFill>
            <a:schemeClr val="accent1"/>
          </a:solidFill>
          <a:ln w="19050">
            <a:solidFill>
              <a:schemeClr val="lt1"/>
            </a:solidFill>
          </a:ln>
          <a:effectLst/>
        </c:spPr>
      </c:pivotFmt>
      <c:pivotFmt>
        <c:idx val="61"/>
        <c:spPr>
          <a:solidFill>
            <a:schemeClr val="accent1"/>
          </a:solidFill>
          <a:ln w="19050">
            <a:solidFill>
              <a:schemeClr val="lt1"/>
            </a:solidFill>
          </a:ln>
          <a:effectLst/>
        </c:spPr>
      </c:pivotFmt>
      <c:pivotFmt>
        <c:idx val="62"/>
        <c:spPr>
          <a:solidFill>
            <a:schemeClr val="accent1"/>
          </a:solidFill>
          <a:ln w="19050">
            <a:solidFill>
              <a:schemeClr val="lt1"/>
            </a:solidFill>
          </a:ln>
          <a:effectLst/>
        </c:spPr>
      </c:pivotFmt>
    </c:pivotFmts>
    <c:plotArea>
      <c:layout/>
      <c:pieChart>
        <c:varyColors val="1"/>
        <c:ser>
          <c:idx val="0"/>
          <c:order val="0"/>
          <c:tx>
            <c:strRef>
              <c:f>'Summary and Charts'!$B$3</c:f>
              <c:strCache>
                <c:ptCount val="1"/>
                <c:pt idx="0">
                  <c:v>Count of Organization Display Name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EA-4E7B-A9C5-D293D089E7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EA-4E7B-A9C5-D293D089E7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EEA-4E7B-A9C5-D293D089E78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EEA-4E7B-A9C5-D293D089E78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EEA-4E7B-A9C5-D293D089E78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EEA-4E7B-A9C5-D293D089E78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EEA-4E7B-A9C5-D293D089E78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EEA-4E7B-A9C5-D293D089E783}"/>
              </c:ext>
            </c:extLst>
          </c:dPt>
          <c:dLbls>
            <c:dLbl>
              <c:idx val="0"/>
              <c:layout>
                <c:manualLayout>
                  <c:x val="0.14961321273726313"/>
                  <c:y val="3.504345584006029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EA-4E7B-A9C5-D293D089E783}"/>
                </c:ext>
              </c:extLst>
            </c:dLbl>
            <c:dLbl>
              <c:idx val="1"/>
              <c:layout>
                <c:manualLayout>
                  <c:x val="-0.1365824317127389"/>
                  <c:y val="-8.0996449751085907E-3"/>
                </c:manualLayout>
              </c:layout>
              <c:tx>
                <c:rich>
                  <a:bodyPr/>
                  <a:lstStyle/>
                  <a:p>
                    <a:fld id="{847243B6-B7AF-4424-B4FB-1405145E3452}" type="CATEGORYNAME">
                      <a:rPr lang="en-US"/>
                      <a:pPr/>
                      <a:t>[CATEGORY NAME]</a:t>
                    </a:fld>
                    <a:r>
                      <a:rPr lang="en-US" baseline="0"/>
                      <a:t>, 66</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EEA-4E7B-A9C5-D293D089E783}"/>
                </c:ext>
              </c:extLst>
            </c:dLbl>
            <c:dLbl>
              <c:idx val="2"/>
              <c:layout>
                <c:manualLayout>
                  <c:x val="-7.4855664120811002E-2"/>
                  <c:y val="-0.15158634641702548"/>
                </c:manualLayout>
              </c:layout>
              <c:tx>
                <c:rich>
                  <a:bodyPr/>
                  <a:lstStyle/>
                  <a:p>
                    <a:fld id="{5CC7BA31-14FC-4EDC-AE80-400DD0FF2617}" type="CATEGORYNAME">
                      <a:rPr lang="en-US"/>
                      <a:pPr/>
                      <a:t>[CATEGORY NAME]</a:t>
                    </a:fld>
                    <a:r>
                      <a:rPr lang="en-US" baseline="0"/>
                      <a:t>, 61</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EEA-4E7B-A9C5-D293D089E783}"/>
                </c:ext>
              </c:extLst>
            </c:dLbl>
            <c:dLbl>
              <c:idx val="3"/>
              <c:layout>
                <c:manualLayout>
                  <c:x val="0.11956419390486148"/>
                  <c:y val="8.1495309307998892E-2"/>
                </c:manualLayout>
              </c:layout>
              <c:tx>
                <c:rich>
                  <a:bodyPr/>
                  <a:lstStyle/>
                  <a:p>
                    <a:fld id="{C81F47F3-C233-455A-B5F7-B41189A69D56}" type="CATEGORYNAME">
                      <a:rPr lang="en-US"/>
                      <a:pPr/>
                      <a:t>[CATEGORY NAME]</a:t>
                    </a:fld>
                    <a:r>
                      <a:rPr lang="en-US" baseline="0"/>
                      <a:t>, 66</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EEA-4E7B-A9C5-D293D089E783}"/>
                </c:ext>
              </c:extLst>
            </c:dLbl>
            <c:dLbl>
              <c:idx val="4"/>
              <c:layout>
                <c:manualLayout>
                  <c:x val="-0.13517156899698302"/>
                  <c:y val="2.5198617658098939E-2"/>
                </c:manualLayout>
              </c:layout>
              <c:tx>
                <c:rich>
                  <a:bodyPr/>
                  <a:lstStyle/>
                  <a:p>
                    <a:fld id="{614E30BE-6555-40E5-B580-B18C89DBCFC8}" type="CATEGORYNAME">
                      <a:rPr lang="en-US"/>
                      <a:pPr/>
                      <a:t>[CATEGORY NAME]</a:t>
                    </a:fld>
                    <a:r>
                      <a:rPr lang="en-US" baseline="0" dirty="0"/>
                      <a:t>, 3</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EEA-4E7B-A9C5-D293D089E783}"/>
                </c:ext>
              </c:extLst>
            </c:dLbl>
            <c:dLbl>
              <c:idx val="5"/>
              <c:layout>
                <c:manualLayout>
                  <c:x val="-7.1373192300986151E-3"/>
                  <c:y val="5.1166462872089214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EEA-4E7B-A9C5-D293D089E783}"/>
                </c:ext>
              </c:extLst>
            </c:dLbl>
            <c:dLbl>
              <c:idx val="6"/>
              <c:layout>
                <c:manualLayout>
                  <c:x val="7.4350334747753447E-2"/>
                  <c:y val="-1.672427622696406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EEA-4E7B-A9C5-D293D089E783}"/>
                </c:ext>
              </c:extLst>
            </c:dLbl>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and Charts'!$A$4:$A$12</c:f>
              <c:strCache>
                <c:ptCount val="8"/>
                <c:pt idx="0">
                  <c:v>CIKR</c:v>
                </c:pt>
                <c:pt idx="1">
                  <c:v>City</c:v>
                </c:pt>
                <c:pt idx="2">
                  <c:v>County</c:v>
                </c:pt>
                <c:pt idx="3">
                  <c:v>K12</c:v>
                </c:pt>
                <c:pt idx="4">
                  <c:v>Township</c:v>
                </c:pt>
                <c:pt idx="5">
                  <c:v>Tribal</c:v>
                </c:pt>
                <c:pt idx="6">
                  <c:v>Agency</c:v>
                </c:pt>
                <c:pt idx="7">
                  <c:v>LE</c:v>
                </c:pt>
              </c:strCache>
            </c:strRef>
          </c:cat>
          <c:val>
            <c:numRef>
              <c:f>'Summary and Charts'!$B$4:$B$12</c:f>
              <c:numCache>
                <c:formatCode>General</c:formatCode>
                <c:ptCount val="8"/>
                <c:pt idx="0">
                  <c:v>11</c:v>
                </c:pt>
                <c:pt idx="1">
                  <c:v>67</c:v>
                </c:pt>
                <c:pt idx="2">
                  <c:v>61</c:v>
                </c:pt>
                <c:pt idx="3">
                  <c:v>65</c:v>
                </c:pt>
                <c:pt idx="4">
                  <c:v>2</c:v>
                </c:pt>
                <c:pt idx="5">
                  <c:v>3</c:v>
                </c:pt>
                <c:pt idx="6">
                  <c:v>1</c:v>
                </c:pt>
                <c:pt idx="7">
                  <c:v>1</c:v>
                </c:pt>
              </c:numCache>
            </c:numRef>
          </c:val>
          <c:extLst>
            <c:ext xmlns:c16="http://schemas.microsoft.com/office/drawing/2014/chart" uri="{C3380CC4-5D6E-409C-BE32-E72D297353CC}">
              <c16:uniqueId val="{00000010-7EEA-4E7B-A9C5-D293D089E783}"/>
            </c:ext>
          </c:extLst>
        </c:ser>
        <c:ser>
          <c:idx val="1"/>
          <c:order val="1"/>
          <c:tx>
            <c:strRef>
              <c:f>'Summary and Charts'!$C$3</c:f>
              <c:strCache>
                <c:ptCount val="1"/>
                <c:pt idx="0">
                  <c:v>Sum of Device Projected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2-7EEA-4E7B-A9C5-D293D089E7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4-7EEA-4E7B-A9C5-D293D089E7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6-7EEA-4E7B-A9C5-D293D089E78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8-7EEA-4E7B-A9C5-D293D089E78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A-7EEA-4E7B-A9C5-D293D089E78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C-7EEA-4E7B-A9C5-D293D089E78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E-7EEA-4E7B-A9C5-D293D089E78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0-7EEA-4E7B-A9C5-D293D089E783}"/>
              </c:ext>
            </c:extLst>
          </c:dPt>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and Charts'!$A$4:$A$12</c:f>
              <c:strCache>
                <c:ptCount val="8"/>
                <c:pt idx="0">
                  <c:v>CIKR</c:v>
                </c:pt>
                <c:pt idx="1">
                  <c:v>City</c:v>
                </c:pt>
                <c:pt idx="2">
                  <c:v>County</c:v>
                </c:pt>
                <c:pt idx="3">
                  <c:v>K12</c:v>
                </c:pt>
                <c:pt idx="4">
                  <c:v>Township</c:v>
                </c:pt>
                <c:pt idx="5">
                  <c:v>Tribal</c:v>
                </c:pt>
                <c:pt idx="6">
                  <c:v>Agency</c:v>
                </c:pt>
                <c:pt idx="7">
                  <c:v>LE</c:v>
                </c:pt>
              </c:strCache>
            </c:strRef>
          </c:cat>
          <c:val>
            <c:numRef>
              <c:f>'Summary and Charts'!$C$4:$C$12</c:f>
              <c:numCache>
                <c:formatCode>General</c:formatCode>
                <c:ptCount val="8"/>
                <c:pt idx="0">
                  <c:v>3784</c:v>
                </c:pt>
                <c:pt idx="1">
                  <c:v>13119</c:v>
                </c:pt>
                <c:pt idx="2">
                  <c:v>223</c:v>
                </c:pt>
                <c:pt idx="3">
                  <c:v>24805</c:v>
                </c:pt>
                <c:pt idx="4">
                  <c:v>83</c:v>
                </c:pt>
              </c:numCache>
            </c:numRef>
          </c:val>
          <c:extLst>
            <c:ext xmlns:c16="http://schemas.microsoft.com/office/drawing/2014/chart" uri="{C3380CC4-5D6E-409C-BE32-E72D297353CC}">
              <c16:uniqueId val="{00000021-7EEA-4E7B-A9C5-D293D089E783}"/>
            </c:ext>
          </c:extLst>
        </c:ser>
        <c:ser>
          <c:idx val="2"/>
          <c:order val="2"/>
          <c:tx>
            <c:strRef>
              <c:f>'Summary and Charts'!$D$3</c:f>
              <c:strCache>
                <c:ptCount val="1"/>
                <c:pt idx="0">
                  <c:v>Sum of Device Deployed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3-7EEA-4E7B-A9C5-D293D089E7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5-7EEA-4E7B-A9C5-D293D089E7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7-7EEA-4E7B-A9C5-D293D089E78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9-7EEA-4E7B-A9C5-D293D089E78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B-7EEA-4E7B-A9C5-D293D089E78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D-7EEA-4E7B-A9C5-D293D089E78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F-7EEA-4E7B-A9C5-D293D089E78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31-7EEA-4E7B-A9C5-D293D089E783}"/>
              </c:ext>
            </c:extLst>
          </c:dPt>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and Charts'!$A$4:$A$12</c:f>
              <c:strCache>
                <c:ptCount val="8"/>
                <c:pt idx="0">
                  <c:v>CIKR</c:v>
                </c:pt>
                <c:pt idx="1">
                  <c:v>City</c:v>
                </c:pt>
                <c:pt idx="2">
                  <c:v>County</c:v>
                </c:pt>
                <c:pt idx="3">
                  <c:v>K12</c:v>
                </c:pt>
                <c:pt idx="4">
                  <c:v>Township</c:v>
                </c:pt>
                <c:pt idx="5">
                  <c:v>Tribal</c:v>
                </c:pt>
                <c:pt idx="6">
                  <c:v>Agency</c:v>
                </c:pt>
                <c:pt idx="7">
                  <c:v>LE</c:v>
                </c:pt>
              </c:strCache>
            </c:strRef>
          </c:cat>
          <c:val>
            <c:numRef>
              <c:f>'Summary and Charts'!$D$4:$D$12</c:f>
              <c:numCache>
                <c:formatCode>General</c:formatCode>
                <c:ptCount val="8"/>
                <c:pt idx="0">
                  <c:v>4172</c:v>
                </c:pt>
                <c:pt idx="1">
                  <c:v>16184</c:v>
                </c:pt>
                <c:pt idx="2">
                  <c:v>24021</c:v>
                </c:pt>
                <c:pt idx="3">
                  <c:v>16476</c:v>
                </c:pt>
                <c:pt idx="4">
                  <c:v>0</c:v>
                </c:pt>
                <c:pt idx="5">
                  <c:v>399</c:v>
                </c:pt>
                <c:pt idx="6">
                  <c:v>2</c:v>
                </c:pt>
                <c:pt idx="7">
                  <c:v>9</c:v>
                </c:pt>
              </c:numCache>
            </c:numRef>
          </c:val>
          <c:extLst>
            <c:ext xmlns:c16="http://schemas.microsoft.com/office/drawing/2014/chart" uri="{C3380CC4-5D6E-409C-BE32-E72D297353CC}">
              <c16:uniqueId val="{00000032-7EEA-4E7B-A9C5-D293D089E78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2"/>
          </a:solidFill>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entityId">
        <cx:lvl ptCount="204">
          <cx:pt idx="0">4899346251981520897</cx:pt>
          <cx:pt idx="1">4899349147846443009</cx:pt>
          <cx:pt idx="2">5089832728627511297</cx:pt>
          <cx:pt idx="3">4899156065830043649</cx:pt>
          <cx:pt idx="4">4899350660127916033</cx:pt>
          <cx:pt idx="5">5091501960620670977</cx:pt>
          <cx:pt idx="6">4899350512438083585</cx:pt>
          <cx:pt idx="7">5091504572296331266</cx:pt>
          <cx:pt idx="8">4899336744131887105</cx:pt>
          <cx:pt idx="9">5091504572296331266</cx:pt>
          <cx:pt idx="10">4899350827178655745</cx:pt>
          <cx:pt idx="11">4897534218281680897</cx:pt>
          <cx:pt idx="12">4899093401485443073</cx:pt>
          <cx:pt idx="13">4899337980897918978</cx:pt>
          <cx:pt idx="14">5091502848319946753</cx:pt>
          <cx:pt idx="15">4899350169729892353</cx:pt>
          <cx:pt idx="16">5091478389873704961</cx:pt>
          <cx:pt idx="17">5091485871572516865</cx:pt>
          <cx:pt idx="18">5091598981817958401</cx:pt>
          <cx:pt idx="19">4897658806625894401</cx:pt>
          <cx:pt idx="20">4899352436398882817</cx:pt>
          <cx:pt idx="21">5091501960620670977</cx:pt>
          <cx:pt idx="22">5091502332957425665</cx:pt>
          <cx:pt idx="23">5091598981817958401</cx:pt>
          <cx:pt idx="24">4899349247704432641</cx:pt>
          <cx:pt idx="25">4899349147846443009</cx:pt>
          <cx:pt idx="26">4899344437374615553</cx:pt>
          <cx:pt idx="27">4899342512356851714</cx:pt>
          <cx:pt idx="28">5091508272913973249</cx:pt>
          <cx:pt idx="29">4899464797222862849</cx:pt>
          <cx:pt idx="30">4899344956998549505</cx:pt>
          <cx:pt idx="31">5091496841053208577</cx:pt>
          <cx:pt idx="32">5091497150324408321</cx:pt>
          <cx:pt idx="33">5091504123354808321</cx:pt>
          <cx:pt idx="34">4899347700476018689</cx:pt>
          <cx:pt idx="35">4899343749340987393</cx:pt>
          <cx:pt idx="36">4899350831054192641</cx:pt>
          <cx:pt idx="37">4899238460683976705</cx:pt>
          <cx:pt idx="38">5091496016520151041</cx:pt>
          <cx:pt idx="39">4899346055503544321</cx:pt>
          <cx:pt idx="40">5091511539454705665</cx:pt>
          <cx:pt idx="41">4899352092549840897</cx:pt>
          <cx:pt idx="42">5091365240470241281</cx:pt>
          <cx:pt idx="43">4899206379476090881</cx:pt>
          <cx:pt idx="44">5091456989175742465</cx:pt>
          <cx:pt idx="45">5091503913572499457</cx:pt>
          <cx:pt idx="46">5091498212523507713</cx:pt>
          <cx:pt idx="47">4899349147963883521</cx:pt>
          <cx:pt idx="48">4899346251981520897</cx:pt>
          <cx:pt idx="49">4899350660127916033</cx:pt>
          <cx:pt idx="50">4899144875846402049</cx:pt>
          <cx:pt idx="51">4899352412642344961</cx:pt>
          <cx:pt idx="52">5091533560523784193</cx:pt>
          <cx:pt idx="53">5091507416453873665</cx:pt>
          <cx:pt idx="54">4899344269250134017</cx:pt>
          <cx:pt idx="55">4899350307202400257</cx:pt>
          <cx:pt idx="56">4899352642272100353</cx:pt>
          <cx:pt idx="57">5091506741238038529</cx:pt>
          <cx:pt idx="58">4899312137307947009</cx:pt>
          <cx:pt idx="59">5091504572296331266</cx:pt>
          <cx:pt idx="60">5091501370683424769</cx:pt>
          <cx:pt idx="61">5091900625810096129</cx:pt>
          <cx:pt idx="62">4899350512438083585</cx:pt>
          <cx:pt idx="63">5092009308984442881</cx:pt>
          <cx:pt idx="64">4899326437166678017</cx:pt>
          <cx:pt idx="65">4899344605482319873</cx:pt>
          <cx:pt idx="66">5091504572296331266</cx:pt>
          <cx:pt idx="67">4899283447865933825</cx:pt>
          <cx:pt idx="68">5091500382505402369</cx:pt>
          <cx:pt idx="69">5091505809146249217</cx:pt>
          <cx:pt idx="70">5091496319751553025</cx:pt>
          <cx:pt idx="71">5091472690334662657</cx:pt>
          <cx:pt idx="72">5092002022069108737</cx:pt>
          <cx:pt idx="73">5091507183032467457</cx:pt>
          <cx:pt idx="74">5091499307454955522</cx:pt>
          <cx:pt idx="75">4899350827178655745</cx:pt>
          <cx:pt idx="76">10036122</cx:pt>
          <cx:pt idx="77">10036123</cx:pt>
          <cx:pt idx="78">10036124</cx:pt>
          <cx:pt idx="79">10036126</cx:pt>
          <cx:pt idx="80">10036127</cx:pt>
          <cx:pt idx="81">10036128</cx:pt>
          <cx:pt idx="82">10036129</cx:pt>
          <cx:pt idx="83">10036130</cx:pt>
          <cx:pt idx="84">10036131</cx:pt>
          <cx:pt idx="85">10036134</cx:pt>
          <cx:pt idx="86">10036135</cx:pt>
          <cx:pt idx="87">10036136</cx:pt>
          <cx:pt idx="88">10036138</cx:pt>
          <cx:pt idx="89">10036141</cx:pt>
          <cx:pt idx="90">10036145</cx:pt>
          <cx:pt idx="91">10036146</cx:pt>
          <cx:pt idx="92">4899093401485443073</cx:pt>
          <cx:pt idx="93">10036148</cx:pt>
          <cx:pt idx="94">10036149</cx:pt>
          <cx:pt idx="95">10036150</cx:pt>
          <cx:pt idx="96">10036152</cx:pt>
          <cx:pt idx="97">10036153</cx:pt>
          <cx:pt idx="98">10036154</cx:pt>
          <cx:pt idx="99">10036156</cx:pt>
          <cx:pt idx="100">10036157</cx:pt>
          <cx:pt idx="101">10036158</cx:pt>
          <cx:pt idx="102">10036159</cx:pt>
          <cx:pt idx="103">10036160</cx:pt>
          <cx:pt idx="104">10036161</cx:pt>
          <cx:pt idx="105">10036162</cx:pt>
          <cx:pt idx="106">10036163</cx:pt>
          <cx:pt idx="107">10036166</cx:pt>
          <cx:pt idx="108">10036167</cx:pt>
          <cx:pt idx="109">10036168</cx:pt>
          <cx:pt idx="110">10036169</cx:pt>
          <cx:pt idx="111">10036171</cx:pt>
          <cx:pt idx="112">10036173</cx:pt>
          <cx:pt idx="113">10036174</cx:pt>
          <cx:pt idx="114">10036175</cx:pt>
          <cx:pt idx="115">10036178</cx:pt>
          <cx:pt idx="116">10036179</cx:pt>
          <cx:pt idx="117">10036180</cx:pt>
          <cx:pt idx="118">10036181</cx:pt>
          <cx:pt idx="119">10036184</cx:pt>
          <cx:pt idx="120">10036185</cx:pt>
          <cx:pt idx="121">10036187</cx:pt>
          <cx:pt idx="122">10036188</cx:pt>
          <cx:pt idx="123">10036189</cx:pt>
          <cx:pt idx="124">10036191</cx:pt>
          <cx:pt idx="125">5092020888853807105</cx:pt>
          <cx:pt idx="126">10036194</cx:pt>
          <cx:pt idx="127">10036196</cx:pt>
          <cx:pt idx="128">10036197</cx:pt>
          <cx:pt idx="129">10036198</cx:pt>
          <cx:pt idx="130">10036200</cx:pt>
          <cx:pt idx="131">10036201</cx:pt>
          <cx:pt idx="132">10036203</cx:pt>
          <cx:pt idx="133">4899144875309531137</cx:pt>
          <cx:pt idx="134">10036204</cx:pt>
          <cx:pt idx="135">10036207</cx:pt>
          <cx:pt idx="136">4899180770163163137</cx:pt>
          <cx:pt idx="137">5091589540758421505</cx:pt>
          <cx:pt idx="138">4899309687834411009</cx:pt>
          <cx:pt idx="139">4899274271517310977</cx:pt>
          <cx:pt idx="140">4898950021065474049</cx:pt>
          <cx:pt idx="141">5091958943127699457</cx:pt>
          <cx:pt idx="142">4899322238416715777</cx:pt>
          <cx:pt idx="143">4898011444194312193</cx:pt>
          <cx:pt idx="144">5091982574574632961</cx:pt>
          <cx:pt idx="145">10036133</cx:pt>
          <cx:pt idx="146">4898983760852156417</cx:pt>
          <cx:pt idx="147">5091502642228625409</cx:pt>
          <cx:pt idx="148">4899444421612797953</cx:pt>
          <cx:pt idx="149">4899346055503544321</cx:pt>
          <cx:pt idx="150">4899451056380968961</cx:pt>
          <cx:pt idx="151">5091456989175742465</cx:pt>
          <cx:pt idx="152">5091568032786939905</cx:pt>
          <cx:pt idx="153">5091515811906977793</cx:pt>
          <cx:pt idx="154">5091985707937824769</cx:pt>
          <cx:pt idx="155">4899286056119042049</cx:pt>
          <cx:pt idx="156">4897329166409531393</cx:pt>
          <cx:pt idx="157">4898995230075781121</cx:pt>
          <cx:pt idx="158">4899276608415727617</cx:pt>
          <cx:pt idx="159">4899306952393228289</cx:pt>
          <cx:pt idx="160">5091365240470241281</cx:pt>
          <cx:pt idx="161">4898145685209088001</cx:pt>
          <cx:pt idx="162">5091541441520336897</cx:pt>
          <cx:pt idx="163">4899206379476090881</cx:pt>
          <cx:pt idx="164">4897354669287800833</cx:pt>
          <cx:pt idx="165">4899468330521329665</cx:pt>
          <cx:pt idx="166">4899208636397518849</cx:pt>
          <cx:pt idx="167">5091321837359464449</cx:pt>
          <cx:pt idx="168">4899352412642344961</cx:pt>
          <cx:pt idx="169">4899304096239976449</cx:pt>
          <cx:pt idx="170">10036167</cx:pt>
          <cx:pt idx="171">4899369990248988673</cx:pt>
          <cx:pt idx="172">4899246886587727873</cx:pt>
          <cx:pt idx="173">5089817875774963713</cx:pt>
          <cx:pt idx="174">4899269184162103297</cx:pt>
          <cx:pt idx="175">4899330795820285953</cx:pt>
          <cx:pt idx="176">4899351622301253633</cx:pt>
          <cx:pt idx="177">4899103359803326465</cx:pt>
          <cx:pt idx="178">4899279692370018305</cx:pt>
          <cx:pt idx="179">4899295643090026497</cx:pt>
          <cx:pt idx="180">5091501370683424769</cx:pt>
          <cx:pt idx="181">5091900625810096129</cx:pt>
          <cx:pt idx="182">4899140983146414081</cx:pt>
          <cx:pt idx="183">4899243894589358081</cx:pt>
          <cx:pt idx="184">4899327795533971457</cx:pt>
          <cx:pt idx="185">4899327795533971457</cx:pt>
          <cx:pt idx="186">5091433517699563521</cx:pt>
          <cx:pt idx="187">5091485871572516865</cx:pt>
          <cx:pt idx="188">4899283447865933825</cx:pt>
          <cx:pt idx="189">4899284401164124163</cx:pt>
          <cx:pt idx="190">5091500382505402369</cx:pt>
          <cx:pt idx="191">5091582020237131777</cx:pt>
          <cx:pt idx="192">4898893733321244673</cx:pt>
          <cx:pt idx="193">4897954643587366913</cx:pt>
          <cx:pt idx="194">5091581882395525123</cx:pt>
          <cx:pt idx="195">5091495398212632577</cx:pt>
          <cx:pt idx="196">4899260700024635393</cx:pt>
          <cx:pt idx="197">5092002022069108737</cx:pt>
          <cx:pt idx="198">4899305016151506945</cx:pt>
          <cx:pt idx="199">4899350003249577985</cx:pt>
          <cx:pt idx="200">4898219216676585473</cx:pt>
          <cx:pt idx="201">5283099104149241857</cx:pt>
          <cx:pt idx="202">5092112696447336449</cx:pt>
          <cx:pt idx="203">4898851605463433217</cx:pt>
        </cx:lvl>
      </cx:strDim>
      <cx:strDim type="cat">
        <cx:f>Sheet1!$A$2:$A$205</cx:f>
        <cx:nf>Sheet1!$A$1</cx:nf>
        <cx:lvl ptCount="204" name="Name">
          <cx:pt idx="0">Lino Lakes, Minnesota</cx:pt>
          <cx:pt idx="1">Circle Pines, Minnesota</cx:pt>
          <cx:pt idx="2">Coon Creek Township, Lyon County, Minnesota</cx:pt>
          <cx:pt idx="3">Lake Johanna Township, Pope County, Minnesota</cx:pt>
          <cx:pt idx="4">Little Canada, Minnesota</cx:pt>
          <cx:pt idx="5">Bloomington, Minnesota</cx:pt>
          <cx:pt idx="6">Roseville, Minnesota</cx:pt>
          <cx:pt idx="7">Saint Paul, Minnesota</cx:pt>
          <cx:pt idx="8">Ramsey, Minnesota</cx:pt>
          <cx:pt idx="9">Saint Paul, Minnesota</cx:pt>
          <cx:pt idx="10">Vadnais Heights, Minnesota</cx:pt>
          <cx:pt idx="11">Breckenridge, Minnesota</cx:pt>
          <cx:pt idx="12">Alexandria, Minnesota</cx:pt>
          <cx:pt idx="13">Anoka, Minnesota</cx:pt>
          <cx:pt idx="14">Apple Valley, Minnesota</cx:pt>
          <cx:pt idx="15">Arden Hills, Minnesota</cx:pt>
          <cx:pt idx="16">Arlington, Minnesota</cx:pt>
          <cx:pt idx="17">St. Peter, Minnesota</cx:pt>
          <cx:pt idx="18">Austin, Minnesota</cx:pt>
          <cx:pt idx="19">Benson, Minnesota</cx:pt>
          <cx:pt idx="20">Birchwood Village, Minnesota</cx:pt>
          <cx:pt idx="21">Bloomington, Minnesota</cx:pt>
          <cx:pt idx="22">Burnsville, Minnesota</cx:pt>
          <cx:pt idx="23">Austin, Minnesota</cx:pt>
          <cx:pt idx="24">Centerville, Minnesota</cx:pt>
          <cx:pt idx="25">Circle Pines, Minnesota</cx:pt>
          <cx:pt idx="26">Columbia Heights, Minnesota</cx:pt>
          <cx:pt idx="27">Coon Rapids, Minnesota</cx:pt>
          <cx:pt idx="28">Cottage Grove, Minnesota</cx:pt>
          <cx:pt idx="29">Duluth, Minnesota</cx:pt>
          <cx:pt idx="30">East Bethel, Minnesota</cx:pt>
          <cx:pt idx="31">Eden Prairie, Minnesota</cx:pt>
          <cx:pt idx="32">Edina, Minnesota</cx:pt>
          <cx:pt idx="33">Falcon Heights, Minnesota</cx:pt>
          <cx:pt idx="34">Forest Lake, Minnesota</cx:pt>
          <cx:pt idx="35">Fridley, Minnesota</cx:pt>
          <cx:pt idx="36">Gem Lake, Minnesota</cx:pt>
          <cx:pt idx="37">Gilman, Minnesota</cx:pt>
          <cx:pt idx="38">Golden Valley, Minnesota</cx:pt>
          <cx:pt idx="39">Ham Lake, Minnesota</cx:pt>
          <cx:pt idx="40">Hastings, Minnesota</cx:pt>
          <cx:pt idx="41">Hugo, Minnesota</cx:pt>
          <cx:pt idx="42">Hutchinson, Minnesota</cx:pt>
          <cx:pt idx="43">Kimball, Minnesota</cx:pt>
          <cx:pt idx="44">Fairmont, Minnesota</cx:pt>
          <cx:pt idx="45">Lakeville, Minnesota</cx:pt>
          <cx:pt idx="46">Lauderdale, Minnesota</cx:pt>
          <cx:pt idx="47">Lexington, Minnesota</cx:pt>
          <cx:pt idx="48">Lino Lakes, Minnesota</cx:pt>
          <cx:pt idx="49">Little Canada, Minnesota</cx:pt>
          <cx:pt idx="50">Long Beach, Minnesota</cx:pt>
          <cx:pt idx="51">Mahtomedi, Minnesota</cx:pt>
          <cx:pt idx="52">Mankato, Minnesota</cx:pt>
          <cx:pt idx="53">Maplewood, Minnesota</cx:pt>
          <cx:pt idx="54">Mounds View, Minnesota</cx:pt>
          <cx:pt idx="55">North Oaks, Minnesota</cx:pt>
          <cx:pt idx="56">North St. Paul, Minnesota</cx:pt>
          <cx:pt idx="57">Oakdale, Minnesota</cx:pt>
          <cx:pt idx="58">Otsego, Minnesota</cx:pt>
          <cx:pt idx="59">Saint Paul, Minnesota</cx:pt>
          <cx:pt idx="60">Prior Lake, Minnesota</cx:pt>
          <cx:pt idx="61">Red Wing, Minnesota</cx:pt>
          <cx:pt idx="62">Roseville, Minnesota</cx:pt>
          <cx:pt idx="63">Rushford Village, Minnesota</cx:pt>
          <cx:pt idx="64">St. Francis, Minnesota</cx:pt>
          <cx:pt idx="65">St. Anthony, Minnesota</cx:pt>
          <cx:pt idx="66">Saint Paul, Minnesota</cx:pt>
          <cx:pt idx="67">Sartell, Minnesota</cx:pt>
          <cx:pt idx="68">Shakopee, Minnesota</cx:pt>
          <cx:pt idx="69">South St. Paul, Minnesota</cx:pt>
          <cx:pt idx="70">St. Louis Park, Minnesota</cx:pt>
          <cx:pt idx="71">Victoria, Minnesota</cx:pt>
          <cx:pt idx="72">Winona, Minnesota</cx:pt>
          <cx:pt idx="73">Woodbury, Minnesota</cx:pt>
          <cx:pt idx="74">Minneapolis</cx:pt>
          <cx:pt idx="75">Vadnais Heights, Minnesota</cx:pt>
          <cx:pt idx="76">Anoka County, Minnesota</cx:pt>
          <cx:pt idx="77">Becker County, Minnesota</cx:pt>
          <cx:pt idx="78">Beltrami County, Minnesota</cx:pt>
          <cx:pt idx="79">Big Stone County, Minnesota</cx:pt>
          <cx:pt idx="80">Blue Earth County, Minnesota</cx:pt>
          <cx:pt idx="81">Brown County, Minnesota</cx:pt>
          <cx:pt idx="82">Carlton County, Minnesota</cx:pt>
          <cx:pt idx="83">Carver County, Minnesota</cx:pt>
          <cx:pt idx="84">Cass County, Minnesota</cx:pt>
          <cx:pt idx="85">Clay County, Minnesota</cx:pt>
          <cx:pt idx="86">Clearwater County, Minnesota</cx:pt>
          <cx:pt idx="87">Cook County, Minnesota</cx:pt>
          <cx:pt idx="88">Crow Wing County, Minnesota</cx:pt>
          <cx:pt idx="89">Douglas County, Minnesota</cx:pt>
          <cx:pt idx="90">Goodhue County, Minnesota</cx:pt>
          <cx:pt idx="91">Grant County, Minnesota</cx:pt>
          <cx:pt idx="92">Alexandria, Minnesota</cx:pt>
          <cx:pt idx="93">Houston County, Minnesota</cx:pt>
          <cx:pt idx="94">Hubbard County, Minnesota</cx:pt>
          <cx:pt idx="95">Isanti County, Minnesota</cx:pt>
          <cx:pt idx="96">Jackson County, Minnesota</cx:pt>
          <cx:pt idx="97">Kanabec County, Minnesota</cx:pt>
          <cx:pt idx="98">Kandiyohi County, Minnesota</cx:pt>
          <cx:pt idx="99">Koochiching County, Minnesota</cx:pt>
          <cx:pt idx="100">Lac qui Parle County, Minnesota</cx:pt>
          <cx:pt idx="101">Lake County, Minnesota</cx:pt>
          <cx:pt idx="102">Lake of the Woods County, Minnesota</cx:pt>
          <cx:pt idx="103">Le Sueur County, Minnesota</cx:pt>
          <cx:pt idx="104">Lincoln County, Minnesota</cx:pt>
          <cx:pt idx="105">Lyon County, Minnesota</cx:pt>
          <cx:pt idx="106">Mahnomen County, Minnesota</cx:pt>
          <cx:pt idx="107">McLeod County, Minnesota</cx:pt>
          <cx:pt idx="108">Meeker County, Minnesota</cx:pt>
          <cx:pt idx="109">Mille Lacs County, Minnesota</cx:pt>
          <cx:pt idx="110">Morrison County, Minnesota</cx:pt>
          <cx:pt idx="111">Murray County, Minnesota</cx:pt>
          <cx:pt idx="112">Nobles County, Minnesota</cx:pt>
          <cx:pt idx="113">Norman County, Minnesota</cx:pt>
          <cx:pt idx="114">Olmsted County, Minnesota</cx:pt>
          <cx:pt idx="115">Pine County, Minnesota</cx:pt>
          <cx:pt idx="116">Pipestone County, Minnesota</cx:pt>
          <cx:pt idx="117">Polk County, Minnesota</cx:pt>
          <cx:pt idx="118">Pope County, Minnesota</cx:pt>
          <cx:pt idx="119">Redwood County, Minnesota</cx:pt>
          <cx:pt idx="120">Renville County, Minnesota</cx:pt>
          <cx:pt idx="121">Rock County, Minnesota</cx:pt>
          <cx:pt idx="122">Roseau County, Minnesota</cx:pt>
          <cx:pt idx="123">Scott County, Minnesota</cx:pt>
          <cx:pt idx="124">Sibley County, Minnesota</cx:pt>
          <cx:pt idx="125">Houston, Minnesota</cx:pt>
          <cx:pt idx="126">Steele County, Minnesota</cx:pt>
          <cx:pt idx="127">Swift County, Minnesota</cx:pt>
          <cx:pt idx="128">Todd County, Minnesota</cx:pt>
          <cx:pt idx="129">Traverse County, Minnesota</cx:pt>
          <cx:pt idx="130">Wadena County, Minnesota</cx:pt>
          <cx:pt idx="131">Waseca County, Minnesota</cx:pt>
          <cx:pt idx="132">Watonwan County, Minnesota</cx:pt>
          <cx:pt idx="133">Glenwood, Minnesota</cx:pt>
          <cx:pt idx="134">Wilkin County, Minnesota</cx:pt>
          <cx:pt idx="135">Yellow Medicine County, Minnesota</cx:pt>
          <cx:pt idx="136">Albany, Minnesota</cx:pt>
          <cx:pt idx="137">Albert Lea, Minnesota</cx:pt>
          <cx:pt idx="138">Becker, Minnesota</cx:pt>
          <cx:pt idx="139">Braham, Minnesota</cx:pt>
          <cx:pt idx="140">Bena, Minnesota</cx:pt>
          <cx:pt idx="141">Byron, Minnesota</cx:pt>
          <cx:pt idx="142">Cambridge, Minnesota</cx:pt>
          <cx:pt idx="143">Central, Minnesota</cx:pt>
          <cx:pt idx="144">Chatfield, Minnesota</cx:pt>
          <cx:pt idx="145">Chisago County, Minnesota</cx:pt>
          <cx:pt idx="146">Chisholm, Minnesota</cx:pt>
          <cx:pt idx="147">Eagan, Minnesota</cx:pt>
          <cx:pt idx="148">Cloquet, Minnesota</cx:pt>
          <cx:pt idx="149">Ham Lake, Minnesota</cx:pt>
          <cx:pt idx="150">Esko, Minnesota</cx:pt>
          <cx:pt idx="151">Fairmont, Minnesota</cx:pt>
          <cx:pt idx="152">Faribault, Minnesota</cx:pt>
          <cx:pt idx="153">Farmington, Minnesota</cx:pt>
          <cx:pt idx="154">Fillmore, Minnesota</cx:pt>
          <cx:pt idx="155">Foley, Minnesota</cx:pt>
          <cx:pt idx="156">Hawley, Minnesota</cx:pt>
          <cx:pt idx="157">Hibbing, Minnesota</cx:pt>
          <cx:pt idx="158">Hinckley, Minnesota</cx:pt>
          <cx:pt idx="159">Howard Lake, Minnesota</cx:pt>
          <cx:pt idx="160">Hutchinson, Minnesota</cx:pt>
          <cx:pt idx="161">International Falls, Minnesota</cx:pt>
          <cx:pt idx="162">Janesville, Minnesota</cx:pt>
          <cx:pt idx="163">Kimball, Minnesota</cx:pt>
          <cx:pt idx="164">Lake Park, Minnesota</cx:pt>
          <cx:pt idx="165">Two Harbors, Minnesota</cx:pt>
          <cx:pt idx="166">Litchfield, Minnesota</cx:pt>
          <cx:pt idx="167">Clara City, Minnesota</cx:pt>
          <cx:pt idx="168">Mahtomedi, Minnesota</cx:pt>
          <cx:pt idx="169">Maple Lake, Minnesota</cx:pt>
          <cx:pt idx="170">Meeker County, Minnesota</cx:pt>
          <cx:pt idx="171">Aurora, Minnesota</cx:pt>
          <cx:pt idx="172">Milaca, Minnesota</cx:pt>
          <cx:pt idx="173">Montevideo, Minnesota</cx:pt>
          <cx:pt idx="174">Mora, Minnesota</cx:pt>
          <cx:pt idx="175">North Branch, Minnesota</cx:pt>
          <cx:pt idx="176">White Bear Lake, Minnesota</cx:pt>
          <cx:pt idx="177">Osakis, Minnesota</cx:pt>
          <cx:pt idx="178">Pine City, Minnesota</cx:pt>
          <cx:pt idx="179">Princeton, Minnesota</cx:pt>
          <cx:pt idx="180">Prior Lake, Minnesota</cx:pt>
          <cx:pt idx="181">Red Wing, Minnesota</cx:pt>
          <cx:pt idx="182">Royalton, Minnesota</cx:pt>
          <cx:pt idx="183">Rum River, Minnesota</cx:pt>
          <cx:pt idx="184">Rush City, Minnesota</cx:pt>
          <cx:pt idx="185">Rush City, Minnesota</cx:pt>
          <cx:pt idx="186">St. James, Minnesota</cx:pt>
          <cx:pt idx="187">St. Peter, Minnesota</cx:pt>
          <cx:pt idx="188">Sartell, Minnesota</cx:pt>
          <cx:pt idx="189">Sauk Rapids, Minnesota</cx:pt>
          <cx:pt idx="190">Shakopee, Minnesota</cx:pt>
          <cx:pt idx="191">Dodge Center, Minnesota</cx:pt>
          <cx:pt idx="192">Wadena, Minnesota</cx:pt>
          <cx:pt idx="193">Warroad, Minnesota</cx:pt>
          <cx:pt idx="194">Wasioja, Minnesota</cx:pt>
          <cx:pt idx="195">Wayzata, Minnesota</cx:pt>
          <cx:pt idx="196">Willow River, Minnesota</cx:pt>
          <cx:pt idx="197">Winona, Minnesota</cx:pt>
          <cx:pt idx="198">Buffalo, Minnesota</cx:pt>
          <cx:pt idx="199">White Bear Township, Ramsey County, Minnesota</cx:pt>
          <cx:pt idx="200">Nett Lake (CDP), Minnesota</cx:pt>
          <cx:pt idx="201">Grand Portage, Minnesota</cx:pt>
          <cx:pt idx="202">La Crescent, Minnesota</cx:pt>
          <cx:pt idx="203">Leech Lake, Minnesota</cx:pt>
        </cx:lvl>
      </cx:strDim>
      <cx:numDim type="colorVal">
        <cx:f>Sheet1!$B$2:$B$205</cx:f>
        <cx:nf>Sheet1!$B$1</cx:nf>
        <cx:lvl ptCount="204" formatCode="#,##0" name="Population">
          <cx:pt idx="0">21973</cx:pt>
          <cx:pt idx="1">4944</cx:pt>
          <cx:pt idx="2">248</cx:pt>
          <cx:pt idx="3">124</cx:pt>
          <cx:pt idx="4">10819</cx:pt>
          <cx:pt idx="5">89987</cx:pt>
          <cx:pt idx="6">35627</cx:pt>
          <cx:pt idx="7">311527</cx:pt>
          <cx:pt idx="8">28333</cx:pt>
          <cx:pt idx="9">311527</cx:pt>
          <cx:pt idx="10">12912</cx:pt>
          <cx:pt idx="11">3331</cx:pt>
          <cx:pt idx="12">14943</cx:pt>
          <cx:pt idx="13">17921</cx:pt>
          <cx:pt idx="14">55416</cx:pt>
          <cx:pt idx="15">9939</cx:pt>
          <cx:pt idx="16">2247</cx:pt>
          <cx:pt idx="17">12156</cx:pt>
          <cx:pt idx="18">26174</cx:pt>
          <cx:pt idx="19">3480</cx:pt>
          <cx:pt idx="20">857</cx:pt>
          <cx:pt idx="21">89987</cx:pt>
          <cx:pt idx="22">64317</cx:pt>
          <cx:pt idx="23">26174</cx:pt>
          <cx:pt idx="24">3932</cx:pt>
          <cx:pt idx="25">4944</cx:pt>
          <cx:pt idx="26">22243</cx:pt>
          <cx:pt idx="27">62785</cx:pt>
          <cx:pt idx="28">41033</cx:pt>
          <cx:pt idx="29">87680</cx:pt>
          <cx:pt idx="30">11786</cx:pt>
          <cx:pt idx="31">64198</cx:pt>
          <cx:pt idx="32">53494</cx:pt>
          <cx:pt idx="33">5369</cx:pt>
          <cx:pt idx="34">20857</cx:pt>
          <cx:pt idx="35">29590</cx:pt>
          <cx:pt idx="36">528</cx:pt>
          <cx:pt idx="37">226</cx:pt>
          <cx:pt idx="38">22552</cx:pt>
          <cx:pt idx="39">16464</cx:pt>
          <cx:pt idx="40">21712</cx:pt>
          <cx:pt idx="41">15766</cx:pt>
          <cx:pt idx="42">14599</cx:pt>
          <cx:pt idx="43">799</cx:pt>
          <cx:pt idx="44">10260</cx:pt>
          <cx:pt idx="45">74553</cx:pt>
          <cx:pt idx="46">2271</cx:pt>
          <cx:pt idx="47">3072</cx:pt>
          <cx:pt idx="48">21973</cx:pt>
          <cx:pt idx="49">10819</cx:pt>
          <cx:pt idx="50">341</cx:pt>
          <cx:pt idx="51">8138</cx:pt>
          <cx:pt idx="52">44488</cx:pt>
          <cx:pt idx="53">42088</cx:pt>
          <cx:pt idx="54">13249</cx:pt>
          <cx:pt idx="55">5272</cx:pt>
          <cx:pt idx="56">12574</cx:pt>
          <cx:pt idx="57">28303</cx:pt>
          <cx:pt idx="58">19966</cx:pt>
          <cx:pt idx="59">311527</cx:pt>
          <cx:pt idx="60">28133</cx:pt>
          <cx:pt idx="61">16547</cx:pt>
          <cx:pt idx="62">35627</cx:pt>
          <cx:pt idx="63">790</cx:pt>
          <cx:pt idx="64">8142</cx:pt>
          <cx:pt idx="65">9257</cx:pt>
          <cx:pt idx="66">311527</cx:pt>
          <cx:pt idx="67">19351</cx:pt>
          <cx:pt idx="68">45735</cx:pt>
          <cx:pt idx="69">20759</cx:pt>
          <cx:pt idx="70">50010</cx:pt>
          <cx:pt idx="71">11042</cx:pt>
          <cx:pt idx="72">25948</cx:pt>
          <cx:pt idx="73">78561</cx:pt>
          <cx:pt idx="74">429954</cx:pt>
          <cx:pt idx="75">12912</cx:pt>
          <cx:pt idx="76">363887</cx:pt>
          <cx:pt idx="77">35183</cx:pt>
          <cx:pt idx="78">46718</cx:pt>
          <cx:pt idx="79">5105</cx:pt>
          <cx:pt idx="80">70006</cx:pt>
          <cx:pt idx="81">25912</cx:pt>
          <cx:pt idx="82">36207</cx:pt>
          <cx:pt idx="83">106922</cx:pt>
          <cx:pt idx="84">30066</cx:pt>
          <cx:pt idx="85">65318</cx:pt>
          <cx:pt idx="86">8524</cx:pt>
          <cx:pt idx="87">5639</cx:pt>
          <cx:pt idx="88">68304</cx:pt>
          <cx:pt idx="89">39953</cx:pt>
          <cx:pt idx="90">47582</cx:pt>
          <cx:pt idx="91">6139</cx:pt>
          <cx:pt idx="92">14943</cx:pt>
          <cx:pt idx="93">18843</cx:pt>
          <cx:pt idx="94">22132</cx:pt>
          <cx:pt idx="95">43182</cx:pt>
          <cx:pt idx="96">9919</cx:pt>
          <cx:pt idx="97">16602</cx:pt>
          <cx:pt idx="98">43732</cx:pt>
          <cx:pt idx="99">12062</cx:pt>
          <cx:pt idx="100">6719</cx:pt>
          <cx:pt idx="101">10905</cx:pt>
          <cx:pt idx="102">3778</cx:pt>
          <cx:pt idx="103">28674</cx:pt>
          <cx:pt idx="104">5521</cx:pt>
          <cx:pt idx="105">25269</cx:pt>
          <cx:pt idx="106">5280</cx:pt>
          <cx:pt idx="107">36771</cx:pt>
          <cx:pt idx="108">23490</cx:pt>
          <cx:pt idx="109">27427</cx:pt>
          <cx:pt idx="110">34010</cx:pt>
          <cx:pt idx="111">8179</cx:pt>
          <cx:pt idx="112">21727</cx:pt>
          <cx:pt idx="113">6329</cx:pt>
          <cx:pt idx="114">164784</cx:pt>
          <cx:pt idx="115">30197</cx:pt>
          <cx:pt idx="116">9424</cx:pt>
          <cx:pt idx="117">31192</cx:pt>
          <cx:pt idx="118">11308</cx:pt>
          <cx:pt idx="119">15288</cx:pt>
          <cx:pt idx="120">14723</cx:pt>
          <cx:pt idx="121">9551</cx:pt>
          <cx:pt idx="122">15331</cx:pt>
          <cx:pt idx="123">155814</cx:pt>
          <cx:pt idx="124">14836</cx:pt>
          <cx:pt idx="125">997</cx:pt>
          <cx:pt idx="126">37421</cx:pt>
          <cx:pt idx="127">9719</cx:pt>
          <cx:pt idx="128">25262</cx:pt>
          <cx:pt idx="129">3136</cx:pt>
          <cx:pt idx="130">14065</cx:pt>
          <cx:pt idx="131">18968</cx:pt>
          <cx:pt idx="132">11253</cx:pt>
          <cx:pt idx="133">2657</cx:pt>
          <cx:pt idx="134">6506</cx:pt>
          <cx:pt idx="135">9528</cx:pt>
          <cx:pt idx="136">2780</cx:pt>
          <cx:pt idx="137">18269</cx:pt>
          <cx:pt idx="138">4877</cx:pt>
          <cx:pt idx="139">1769</cx:pt>
          <cx:pt idx="140">143</cx:pt>
          <cx:pt idx="141">6312</cx:pt>
          <cx:pt idx="142">10509</cx:pt>
          <cx:pt idx="143">0</cx:pt>
          <cx:pt idx="144">2997</cx:pt>
          <cx:pt idx="145">58535</cx:pt>
          <cx:pt idx="146">4775</cx:pt>
          <cx:pt idx="147">67534</cx:pt>
          <cx:pt idx="148">12568</cx:pt>
          <cx:pt idx="149">16464</cx:pt>
          <cx:pt idx="150">2082</cx:pt>
          <cx:pt idx="151">10260</cx:pt>
          <cx:pt idx="152">24453</cx:pt>
          <cx:pt idx="153">23632</cx:pt>
          <cx:pt idx="154">0</cx:pt>
          <cx:pt idx="155">2711</cx:pt>
          <cx:pt idx="156">2219</cx:pt>
          <cx:pt idx="157">16052</cx:pt>
          <cx:pt idx="158">1904</cx:pt>
          <cx:pt idx="159">2071</cx:pt>
          <cx:pt idx="160">14599</cx:pt>
          <cx:pt idx="161">5802</cx:pt>
          <cx:pt idx="162">2421</cx:pt>
          <cx:pt idx="163">799</cx:pt>
          <cx:pt idx="164">725</cx:pt>
          <cx:pt idx="165">3585</cx:pt>
          <cx:pt idx="166">6602</cx:pt>
          <cx:pt idx="167">1423</cx:pt>
          <cx:pt idx="168">8138</cx:pt>
          <cx:pt idx="169">2159</cx:pt>
          <cx:pt idx="170">23490</cx:pt>
          <cx:pt idx="171">1678</cx:pt>
          <cx:pt idx="172">3021</cx:pt>
          <cx:pt idx="173">5300</cx:pt>
          <cx:pt idx="174">3665</cx:pt>
          <cx:pt idx="175">10787</cx:pt>
          <cx:pt idx="176">24883</cx:pt>
          <cx:pt idx="177">1771</cx:pt>
          <cx:pt idx="178">3736</cx:pt>
          <cx:pt idx="179">5311</cx:pt>
          <cx:pt idx="180">28133</cx:pt>
          <cx:pt idx="181">16547</cx:pt>
          <cx:pt idx="182">1281</cx:pt>
          <cx:pt idx="183">0</cx:pt>
          <cx:pt idx="184">3228</cx:pt>
          <cx:pt idx="185">3228</cx:pt>
          <cx:pt idx="186">4793</cx:pt>
          <cx:pt idx="187">12156</cx:pt>
          <cx:pt idx="188">19351</cx:pt>
          <cx:pt idx="189">13862</cx:pt>
          <cx:pt idx="190">45735</cx:pt>
          <cx:pt idx="191">2844</cx:pt>
          <cx:pt idx="192">4335</cx:pt>
          <cx:pt idx="193">1830</cx:pt>
          <cx:pt idx="194">324</cx:pt>
          <cx:pt idx="195">4338</cx:pt>
          <cx:pt idx="196">384</cx:pt>
          <cx:pt idx="197">25948</cx:pt>
          <cx:pt idx="198">16168</cx:pt>
          <cx:pt idx="199">11049</cx:pt>
          <cx:pt idx="200">230</cx:pt>
          <cx:pt idx="201">618</cx:pt>
          <cx:pt idx="202">5276</cx:pt>
          <cx:pt idx="203">0</cx:pt>
        </cx:lvl>
      </cx:numDim>
    </cx:data>
  </cx:chartData>
  <cx:chart>
    <cx:title pos="t" align="ctr" overlay="0">
      <cx:tx>
        <cx:txData>
          <cx:v>Current MNIT-MDR Coverage by Population</cx:v>
        </cx:txData>
      </cx:tx>
      <cx:txPr>
        <a:bodyPr spcFirstLastPara="1" vertOverflow="ellipsis" horzOverflow="overflow" wrap="square" lIns="0" tIns="0" rIns="0" bIns="0" anchor="ctr" anchorCtr="1"/>
        <a:lstStyle/>
        <a:p>
          <a:pPr algn="ctr" rtl="0">
            <a:defRPr/>
          </a:pPr>
          <a:r>
            <a:rPr lang="en-US" sz="1862" b="0" i="0" u="none" strike="noStrike" baseline="0" dirty="0">
              <a:solidFill>
                <a:srgbClr val="FFFFFF">
                  <a:lumMod val="95000"/>
                </a:srgbClr>
              </a:solidFill>
              <a:latin typeface="Calibri"/>
            </a:rPr>
            <a:t>Current MNIT-MDR Coverage by Population</a:t>
          </a:r>
        </a:p>
      </cx:txPr>
    </cx:title>
    <cx:plotArea>
      <cx:plotAreaRegion>
        <cx:series layoutId="regionMap" uniqueId="{DD1742B6-F3FD-4A73-9310-8811C270039A}">
          <cx:tx>
            <cx:txData>
              <cx:f>Sheet1!$B$1</cx:f>
              <cx:v>Population</cx:v>
            </cx:txData>
          </cx:tx>
          <cx:dataId val="0"/>
          <cx:layoutPr>
            <cx:geography cultureLanguage="en-US" cultureRegion="US" attribution="Powered by Bing">
              <cx:geoCache provider="{E9337A44-BEBE-4D9F-B70C-5C5E7DAFC167}">
                <cx:binary>7HpZk6Q4nudXKavnIQtdILV1j9lKgN8eR0ZEHi9YXAkIEEIgrk+//+iu6q7qmemdediHNVszz0h3
x10upP/xO/Tn1+VPr837s/tpaRsz/Ol1+cvP5TjaP/3yy/BavrfPw6e2enXd0P0YP7127S/djx/V
6/svb+55rkzxCw4R/eW1fHbj+/Lzv/8ZRiveu+R5fE7NWI3rnX936/374Jtx+JdX/4uLP73/dZiH
1b7/5eeme31uYNCff3338PaXnykXgoQ0FBEmQsQRpeLnn375/Wi/fvj63MIQl2fbvP90fq7f/4+D
vD8P419+DgT5JGJB4jimEeM4JOjnn+b3v12in0IM74YsJjFMIoKfNp0bS5gW+4Qp4yRkhHHOoxj/
/NPQ+d8u4TCOBUVcUEYQ/vu63XbNWnTm7yv16+ufjG9vu8qMw19+Rh8j2b997j+9f0bg+uvzPWzO
x8f/rZ7XRdR6Lc5xdDDRvmVzOvtgt+JDq7dkPlohy4M417kS57BDCR6kXy/w9wbJG7YnSaGPS3uO
wippxWk79OdN4eJmvuedvY8nVar1Okgt3mOKD6K5r32G9Lkz+7jYI71DPhm8XOiR8z1tM94d9HoU
OjXLcemyZTrE3fchVC5zGarSaHuk2Cs7q8WcwzTflayQPMGHgSl8KIZW2aL73O77Yy6YrP0ddmv6
apj0fcJLud1HUTpKvrelKirZ/ED9KFm4yxlPiwFGMkb2FdqH9mXhX8g03ovyMEqDZN5L/jy3e3iU
QSur9m0hydw3ElcvsCVS9FjpyHwLZ6T4pEj+tWZqKZD0gc4qvP71+UTlUCvUqc+Fl4xKtMilXuWU
nzsvUS0ZyXp4ItIhHuXSpFiu5FKNVJXBx7O+/pHnTgkXHVovTXuFv8cue+yzoJfwp66kpei4okqO
PpCCaEUZ2ldjLrkXqu6b523jatOB/DdtfOh6imDbu73t0+HRU61Qfq7CH39NkF/+lqp/CLnXzq6u
Kspfc/XvL//9oWvh8eeP7/zjzY9k/8ery29V4l9+avfefSTi8M8f+sPIEP+/zu6jkPzhxX+oKr/P
9P/uxf9eUaEC0ZhTqCgkDP9lUVGVgxL6021l3of/UFb+eZh/lBVEYhZSFscRiWIEv/BbWSGfUESg
lAlGIkQwh4rzj7KCGKE8ZFjEnCEW/b6sIEwxigWPwyhkNP6flBUBv/HPVYUKwmgYUh4T/DG931eV
pmTebILGJ3ypV2W93sfDTuSHdt0zyEP/JawlrqWwLMmfbOEOeMpfuEgD/OoR2olqkyMWf/3Xhj71
JFd0LC/TDdHf/Gv5NBaXIYut4qPa6KmwTAbzTd/nahor6Ybb2WQDvrLqDjMnc3aGnLTdF988C3rU
VS9nSIJpeYEHs0u6XR27G53qbagiNygKE+Xv88vW7n2/r/zdRL3ksoMUf1iutVFLlzpzDNB+HRW+
LH2rpuK1XjsVXvlMbpGuVRlLofPDsgu/d0kxF3cEChfzWs7rZRA4mews/3+m/a59P7+1lUmqYXTV
6/j7PMGIQhP8V127MpBa3fj8n3zr13zi4hPlBDKKQdiiiIaQGb/lU/wJEy7CiEch+cgZ+K3f8kl8
IpwSFlMG8AGzmP8jn8gnCtCCCURCzgAAsP9JPiGE/9inWShQzEMc8xjDBEOMwj9mFClr0Y7UhCcT
Bl3Ze4VoFCQLMjlUeLTYtKZk7KBPTNZlS0AQSSM7kvdlaeJBtltlpPXrcFnWnIpO9kRvX5atofQJ
iYbUyTygl4Lj4rFdfKyqImJfJkrHSx8W4+02iyDPqk5Du+3KIL4UM1xUU7QIuwt0We/dqM0p1su2
bxd217iRvAQzzddTOPQLlzTC43nSgppHUuc+Pg9bv4XKN9HsW0lb4t/0tjpp8LCoPOpCSB6bbesw
J1s9rAlxIYGUIv7brNlcLtJPbXCpScU22bs2tlkNe/u5yJs2UgSbrk5tk1ePqFx7WZSz2ZSr9BQd
AI8Nb7Hr+s8R9YAb4rHc4UW/Nb1Y0yquKjWEfaXlNGG807h6WGtS30Y6zvUePkIua6zzNhkXUu1H
Q0YnHYC0dETB81LTRfJQt/PBDXGgNiNI2gssFjXxckq2Mu5ZutFguEdhwy6TYEuKRh+jgxei707j
JvKnreXxZxuz/MGNK+YHl48kSPRgWXNqBjr0Kna5/jrNrkwDgmNVR3EMa2An2fvFHCPRNafRxrCW
vp0riaMhD2W9rvNp9GPBVVDYMo2raLvvTUErQD9F6/Y1imo5unWWeJz3q543k8R8nUoohr3O+Jrn
e9q1+KvdyNrKbQi2B9HEDZVjMcfVngYhb54qx715LDjA4TD1huIlSOexEcOww16v4XAoC2Za2eqG
Vei5GDZXwM41SDLWiLQdqMK9pdeN5XO6hLlJI2HQoZq2e17mUSpK2qi67matKuYKSTsovWUkRun8
OHDZbAGp5MDwnDZbPim3cCtNED/UC0taBhDRuwtbuZbbvMm46q6033rlWb2jS5sf49pkJqqHxyAo
7xaCYungZ7JiW0bZTus3FM5bFsdVnuXT+jls9HDoXVmmW9Trc98G4cEyWmdj3uOjCMwo6wEN6RCU
WrZ0qY7UN1028646Bc26HcIeUhNHDX4UK/5uRk5Vj4pY6nIMoN/pKetMPI5HRog+DNX84jrXHF1F
i1MfxT7ZtjZMnV13XSDUQK3P6GZhfYI+qdrAqKIPRCAt0gB3y/Kdbf3XeEFairyzMurDTQrqaq6g
ic+J8EACDFuMHKrV7nq9fR6rYJCoq5CcMIMO7DS6hdnrk2ZrAH11Ge0BEeLfbWNXANgEFgeSbd/b
KaljS6QptnHf9f3BzOxzTwD98+q8oXwnnA+VxttDFY27LhzEMS7m+0FUB7O1OOHhmhYaVr+ISsDT
9HHo+x1fl4vGwSIF80vmbDOmU74NssjpU0S2Ss6mHRLUNu8NDZ3EZo4S3ZT+cxWYC+8RUmKMBtmP
DIpgxS/Utk7qdllkyAWSmGN6F/rSpO3ijIrFNENs2QEZ2I9oh4d2UEEp/J675nWL10r2OBTHCMrl
0TuSyyUn+lqKUe89J2UCWYHuirK/m/SQBhxuauvMdeFUPzcf1az2eWwl10NwshbT+wr30bGzY6lg
w1xmFyu+xX35NQyGSTZ4+VGOLdoX8eDVUAHziBBfFQtycfRrRdIByvrdSGYriy0Sh1rH93nk7uZp
DDMoE/zU6WCO1VBH4xeoKz7BU5xP0pJRXzX2k+rHetyFsFFZ2PX+ygpW3pNlERe3hPebC8aE6vbb
UGBgOsLfrEubmb4v5aJtLDcz3A+RgepSljL3oc40qQlMr6PPJa2uNSmhOwA+W2okdpUeHxpTRxlu
t/zzXM8XG/ROLWjUj3GgH1khgJ0F0/Owia9RgQ/Yswji2NusbZpFlnjOhtkdukjvBNbAb3RPrxgV
/W7mDvjeylLmtmEfjvjB5nENAVx3PGnLZjqxfg6vJSL3XthzM5RPUY03iZstDTu6Sqi0aRSI71TM
gyKUqfqjltqA3/KB7IZKL/cLbF0r7VT0Csoo/17nBfraMB4ljsSQagHNJY6nS7xO6dTXx5jjMWNT
j08u0lz2k616lYuuVPXa8F2z+O1QduN+tPo4VXm9G5uwUoUIrKymIINm1qgtF7HkMxWt7KinrzSA
/ZJjF/DruoX0rmxpILfY9ZfGV4Fa56lLrWbli10iqmbsz0vVQ0+Ym0dEp73Ju4uYNmisWogUu/Hz
tA7Xvorb12kxe8HXrzqum3SC+4mWuquBSsbVaVrJAbkWZbTMOVYFY9t1YbSZJMt7m/itRCdWsSJb
A7LKwRfkW955e09CVBsZuNHYlNdQmaaWmNsimIZadq6M1Ah9zVaz2a8d0wlCyGbGW3/GhclVhbHd
Cx9WMifBYxnMH+15LpIuEjLg7DqHMX4KTGNuwsJOS0LXhgK9Xzft740O+EEM9XZcJvJIF6D2gZuC
Yp+3xtcZi2cySNKg2UlKu3XaQ5/F6TSK1zaYblEZV2qk83g/MAOkIghUXwd37Vr6m3qpvgyOuMwv
UXfst+gLH2jzsFT1EQdoTBHcXoJN03+H8kr3M1rzZ70hl84sdweyBDjV3VTuoiaqJOe2Vm1N4WaH
6ZsoiiE1IQ8uxTTXT1aMsxTTwH9EnhWJZxZLVpLmuePx+jmegwikDv6N1MyqlrfxUxxvVRLkUahw
XOoHU5hQLnMIDCxuWknI0iUL/Ugi2DAtyULqrOcVFGQB0yvc0KatfrOuflnDIL4XwkxfyDClofDl
tQlrlqwTtOxYW9QqXjlaqs06Km3omtOwbd1ee08BI5jignCzH+u8VgGLbeq96O55i/sCym3p74Ke
8P0WR/2XYBP7blyXh2koaIZEJSoltro6m3F862v+CtW5yXoRicS73D9WGp0iQ8TOCrcmbA6qNLcR
NIhKRMmICQhPDIdGBZ3GV0NIpTrM+rNGwyZBbFzPLZ3Ffu7QksRl/9oULVJ+aSp0a+2EPkOBHJaU
eNJwGY1z2ewoCGYZbWkNzWsIzLceVL9TEa0sawALPoWzI6vqeMMXGdCVfG5Lgl5Mw6IXWplS9ttY
CJmXvQxQA4DBw5pjAcVyAwEQAPB0jP0WyMqHiSH4JgeiQiBvjfP5sRRN0gLyUCWvpqJUbY7auTw5
P8dZ3U7FZxEAEEUXAFqqNdOTE9shwvNbl0fRrrfxlrQjsFyfF9EhNx2W28KEhCa5g107Mk1HKarJ
Jk3XaZDi/PdppMBrNwsqk81Jwpouly7vof/V3b6kxso1t6O0HDV7MmIqS6enownnNHfkqktNHisa
uV1jI36qyrY76bFsVR2Lz+tWZs3Uu3tXTnQXohfflACYdN6lus0fUeFa2fQ4yQNKkqi0NhmAwfNJ
50cXrSaN+2a/GYi71i2D5AIj1QXGqopOCW+WHspJxSTl0SSHfpJ8q8vvsxjPEQD8LOSwxK2wj0tn
ujQOhZWsak9zVK2JRrxNgKpoCI+ANrKILfTEpjt0Hb0Xc0t3UUFeG+MfQQVjN0G03Y0t8BQ8sjVb
ZkOVs2Ni6VpKYpm7BG6ZMrcF+KmZ3SDHpm0flxEUSow1tLo1oFIjF0jSNUqXLAA9RHfduW63x7a3
S9YNgOmqLq/eaocStMTb3VZBlC9NJNeQtjJaeP4Yo+bcl55eHRWj8r35AeB3kHU5pEhvHSiHNYYt
nW6WciizrfHto6O6Shrqi6ynRqSUAtjBPWdyDXRzqQsoLutct5kIWX+NeP4SDq5IRL1Eu3Kul7t+
jYNMDBFSaxMD6kFW3IRWX82y+isOO9V2/ay2wdWypOF6xVqAUsJDtUUdUfE0TTIW8XzmJH7rgG80
KPiG+fZc2GgXo8GfgeausBh1NjfbIef1lG5BsGvKHwH/kEejITyjQdt9X7vbviIns5RQHsueKz9V
YWYt0NsJO7Ij47TDHUOSaH3ioKcBTgiPYc0fWVwSSarteYn9a+6Ll66rIX46cufHS9zlj920jRLo
VPE9CPCkPG0OY7VtqiDxeRP8K7dd4oTodjU0R4kLbq95jrUMTIjOlNo7PQM6CwYdqtFvQyVrXoTX
Ou9mgGfBrY/6icu6XTZoCTqH24VO0MswsGW2cj4cHETw99WV76SeIUbyeZUlwYOTM23GSZas/dZ0
uu3SqkLtFVoW3eTSkQYAXufiBJfO3M0jHvdTsPQq1FG901VQOGWxC0vV1aP9hmdUqWWeGJAc2z/O
njeHaSqnA6Dq+iDi0uyoMDSz61ac5tBHmTP+YXVbIftO3Aju9a2pAvSDVYM/bWUVHS3hbo+btT76
Ll8zNlP3QM3aJdzhZ+Dw+lIbCgS/CG+2rZjUNHTFmSwxUR5hdkFhRNN+W5Yd6Rae6AnY0hTTIBtB
zkxAegYAYMxuMoQmxRIAqeoLLUEyKhLQNgJpSHhTUM9VZDVJcdnkNxEao33crC+89UK2OH6OiwZW
DEDtxfjG7J1eD8xNm3TzdEVtB7BiKGPoxeK7CMHU6EHfTHRbTjKwzAAMcuCK1DD8IGblIXeKaAG4
B6w/o1gbUAaw6pZFZ2UXNgfAjYe4NVo1TTtlUK5YCtV8ha1nJm3qaqdLewNkit97HdAdUGFQXMii
v021EICkaVhfoFVDF5qBLVzXQZzMYLi0taYJzmNwNupWBRPQjw7h/hSvQyijoqn2Q02Rcs5qWY9D
eBrrfjwOHfnRb/6yisbJD26Bt+qKoLqny1a0t9rBNnZ1BG5NjVPUNLMK5gDJqKvGpO55cJqpvq1w
i2XdtZciip86LoYd4OteLRbCf1iWzKBwV8ygdzQjAy7DyjXzdQVDcY9lVY3vW2fvom68rHbV0q15
shUkBZUBeBYmRrVBa+Q8lnB7Dcg1ZFBhuUBVZmG+L7vGpVsNci9Z1uMMmap83uQy9CPUSIZcAgDw
ZYr1SxWzA6f97TJ2y6EaVpwAhTxBiX6y+WQy6pcUqBZEMlpjNU7DLCEbwuuGPN7xZQYZZYOmS0dy
cBbdrzo4cO3TbYpq1ffICCA6m/nS0wBkk3meeYYb9AC18x6vxQp3NI1pHc3AvPisCgd0cAxCuW1W
elAEEpRX87HkCHAcNS9m7MSdLgLYSM52/dyXSbSQ7ZEjehtvYkwWi3BChjAbBxZL6pyOFADlIIma
eJVAcPRDm5fvHPXXYcOnmkfP4BtmtnkeUbvzI//hptUCza3W1KBNq6EVSa+NQtrqZOunH3Z0tWqC
+nvZB2Xaf5hsgw1UjbsORBUOWsmmRZEYA1pAiTaALTr/rjt960oo0GrwLlqUDWl80/oJHwPA9FYu
RYPlPAEpn/rVwYegk9upbqUIwXIyw2JcUo6xnPvoZFt0ciFTkV5aAGJ14zNQcYojtCww8jYU99Ch
196fg25zOzrgRkjwQNyhavr8lkNVG2U3IMdagMZ9yeUCiHx8CGjUDlnLh2DNXFDPThFUgtQWAUdY
oXxgX2UaPJgeSwNrxHILmoMP1vDswdx5GeolrsdzjsQAisX/Hb3+/x3PKxSEgp/P2YfnFYOR/F8b
6f+reV+ezZur/qDJf7jx/2GQ3xwv9ongiBMWEUw+nKrfOV7sE4BhElGCOKdx9GFr/abQs0+CEFDo
QcKPI3DEwKj6h5EOnEFwkNN/+9ZvbuAfXE04kPDr6z8Y6RH+8LT+6KTDMQLKBAN1ngGnj/+o0Jsq
F36a8v68plD4D+MBwbNAugf/zI9Lwnf0GKryzR7cme5iiZLmrb3ioz1vWf9kDtHRHMJV0h27WbL8
DnSBB7isIuXv2+/si7+0x+6OvXS7MilScYoz/BT9QFkeJ8wrYOA+FSjxaAdjg7vcgFonF6Ly75am
IQM7WXGQ9T/yP2lQwvvMFem0ZMHeNGrMQPIvC2hIWRClrc8EgH6TBdnClCMyx4fI7kD5soGkINqT
m6q5jMsxTwUgng3vpjJ6CE7DMZzDBNSN/RjviFybZCzSzWT4UjXAidL+CRI0W+fmzlJ81xblAT0M
fZuu1QsvbmyRhMMzGxIegH+++R2SHTgD6Y1mah5uCYY2cC0aEPdVyySAblmYKy75kYTvmFn4smyI
9Ah4t1f1eB1DndihzSisTpuf0C2cMUkXeguC9mOk6hOqkhrMCUnYeYSqnH+dGMCO+WuzlB9zgQZ1
1HklYU7j7PbIPJCHBtqCRgr+A727V5ir/hmMSg6FpFItSDpg8wupHzoZ70F9e4jeVp0Wd1VaH+m6
m1kCLYCvu/jF1zI0SfBl7XYol8Ek3aT0LehYBdgPT9UgSyAmLK2h7HaS/tBwukPRH6QDOVk28NG3
YpPTw7opk3XPywMH+19W++atB/7XStCO0L3/HoNAuSTVvjhNh7lNIE6WMQUsjgnYAx9rm0eysIrs
7c1kZHwP/Cw1jYRTBMHjkIHsAq3GVVk77+tCVYvsfFLVsi2Ui4/t9159vFuotTzWEJ32c6eid4B2
CJDKO30UXwho8kFS17IxcgU3BoGgnfSF8hf6CIsWv043/rocoh+FSfJe8S3VJIH7hr/zIK2VY5V6
OF/RJksn3a04CeANlSTFDnWyClLxKhoVKtAehuIyfWUgmBw2EFq93Bply49vDU/9c3Him4LvlW/j
OXglXpm3+h4PL/bhOzoB+3zHR4dl/7yVKU0DsEvAwtlxq5YyaSM5wZJfgzJBZ/48fm7vgxsAl8Er
IHD9tpxnk348K3fQnYPX/hmk02gHP03ztP/hkgiARQaeFsxX3NQtaGmHr/Oc6EhLu2bVj+oHxGuU
NI9zIY1RXRqc0JI1oHxOkh7twWBZ3hYDtEcFRzoMENpwD3PSFGRJoIHZRBQA9iR2YKrs0NdpAZ4M
6v08f69O9L377i9zL9EmTbhb7mY4wwK7DIo/yN1IFkVaoSQ6jCf8LXoA9EOB0wN+Y4oAUSskvNOE
wEcktHE9KB7IplZxKGHjYc97Kb6sVH7IGrtcSx7sQSdt9S7Hip/1tT6j+/Bb9zW8ucG9rAsJcV6y
FE4S5Y/zsWPZCiYWWJUQp8NHUPKPEzzTMTqXWXccz+WhPBeN7CMoncUeBKoQ7CqZzwlGB3vbblJX
aTzJccuiRhKX+OZIIR5ktySFUONhOgOEhYxc0G35dulMyjo5N3KuvyCv/I9hlUzICaRDJMEmcBDv
IP47OezIlSZC0UMAhw/2QQj2iawfi/f6MUdZ8T2/BbUGvZTssEJNXqQ1ICqr+nu7SFgY/y7ovr9s
XLpSjnM2g0X5HQSU8a1oZfltM9I/wqkA8cLCj6/ZGzhqZEdQEyVGe4AW/Xs3fMzFncFSSWBp2vvo
R3sdnshXeBemH/UQeA3QLwk3sHWpt3CIAcpAe6pPo7mxGW1e6KECEdgpD+N9nW+Xu2JnvsBuAq4y
XRICIms/HqtO8JhU7+XNBDv6OH2JvtmMZeaNH8vX+R2qAajMwXXJE3a/flsK6U4zeDlfoJq5l+lL
nTbJUOyEfUGXrktAisgVv4ezXGAer/wyzDs6Taprw4x2bD+H7+tXsBFBHSvEc15nX3x2buRwcyRQ
TV797RQeGwh6ilU+JL04Fvl+hCYD7afIXJzp9sAAjYLZN0YPDQwSBofSfi7iBQSexIdPYDPBOQ+S
QKLc86fJp4PMn5a3sN0vbznJhJHoc+Q+5yNOmAtl8RGP9MRrULjycwSsG6c27GU7nzd+wZfpdnnz
uxd9ww/6hVcpJFB4qMyjEAoomjR7sKXi/rRdKxWrCY5jQcSU8AIMMNiV0nbXpfjIUC99gXaEvgCs
p9tj0R5AJX0AyX8+VycRPS1wrk3W4J5/XdWHDHgiJ3aKFPiBcy2DHHIGlnmTpXkc18Qb8CgVCtMS
BCf78WBdWsMRFqeAWcEUxzizYKt2EkHXR7sKSzg9A1GYIauAyOAGFCe5lSr0EsIA346n6uJOTVJm
BBz9XfUY3IfvfIYwLHHa1v+bvfPYjiO9uuyr6AEUXOHNsMOlRyKR8JNYIACG9z6evneiRBFklerv
Gmig/rWWSmIJRCJNxP3uPWefCzsR+NnKGkRHiuySi3BytUdKkGDZkt+j1cvcdnbQ2Nojh3Hmz4YL
wrfqrodrMwZ/sxNEEwQDzqAX+Z6CruzLxZtwCBwqert4s8dZFqnObDrcoV18w7dTG62VPNt9sZNm
f/7GPaxKT33uRT32276leWlcNJAaH9gOQr+sHF3bS3hh17FzHVfP+WgHj/ntdN9cVTdxZSu1U0gH
pg5hdrrRnfBmGAMae1lRek7yWe5t7MR0tNE9u5w7168dDrb9anDeG6/xDG9+Um7E6+VKulr4OndF
44Sqqz/xb7Jit4krJrbU+3LiGqEteAEjVYnR7yeBw/O8przY4+alS+wE5KHdZShypTNKXjr4yKkY
H+3gG6OdRzaDFZe09m6969n+JXwam1upWM3xjTG6hW5zC6Dk9Zkv5B4euAZsETm8LOzTMPNlyQ3x
/+W99lx3K9VXd8246VunDVzElzJw+alFytnunxgdQ2MbVF6RerKx1TmmEU3P2RbPTjPdeS/iwQ8r
RbfFnDnRaXQ7i3GrbHTHEhPzGLfrNnK5whgNQ9m2aHrwleyodmbFGTC1OX4N17rjjp2Pl/HxW1M5
8lG3lVW+nx/rfedF9vxY7pEL14HyVulOM28VyNHS5hOad9PomCIkmINBloFzxT0UFcUiizdWSq3d
UjfD6iAPZ6tyonXoiPvhWV5TV51R8LNks0irQfBexg5Iy6VlhMSk9NZ8aOt22/JBQ6HpFUAruEEt
cssJXIdX2l61nIy2UEI/bHU7GhzLX6nu/KRuBvsmXr3nDooyZ2KXnpQt5T/RV9rgaA1sQOPmsa2d
xlftWTxSLziN3NIdFRe/ZTpCjJnyJuHMy2+ty/FqOfOTJq+Tr3nCiROvcvN+LhzLMV3dtTxldoNb
8WlVStemZ7jJ4vVdvDKRy+Hb+uxScZcuxylygJa2sVLuhnGlvZamDUxa24tqB50dPDQ0Z7bxPp/H
MLyuynjfSc9qa/i1LyOr9mvKZ1snj9aVeMhm2UcOGEd5m003lLdUqV0JWA1uTmpfSuSgtvDN7hZS
rva5wg90NqJndvdJcdcGr+O4uhxJ40pvMRxWsmq6cEi2BJ1XqKtgN9xc0FquiDoKXVn3lP3Q7K8D
3zSvubsnJJT+wVpOzfQ14bbp18bwfBc6tW+tdQQbN+SHmO+Fl+ycYCdrJ31trqdj7ecYgac8uylW
ghv7sR95sb/VOYydt/tMolwZsZfNroCZOm55PtljkjmtzqlB0eFM9MYJg3aNFCw7RmEr+mYQTvwV
xS6D10rT3ZSDKZ+rjbWO6eOiZ8ydNHPDxg5N2qCb+dlaN5xYjezMjtRs2y0PGO15g91xIwZ2/VY+
Jcl25hPhrYAqzKpVHq/KCtOJLlCs37tYtcv6pR5wJc2LSMhlJzpZ/i5iRCx55c5i6WYxLWacAgHd
ZDr9tfQwcGIbviDXLnaQlHmpdA54C/CP9LUYZI4AjhxnTmGBiNh5fqwqzLSTbhxH6S0CdMI4VRtX
2NJAqDE6a+xWdYW7ttamYxjbg7GVDCQlJPD0ShTOgaxx33Ghvo7lQfEimR5i0ezM2k3tOwKjsBLH
0OF/An8ekpPZuqE4nERq1mJGtrbmojjoznTWHWYlWuZFA/WxTYaN0Nb2Mw88bpdB3knJoZ201aSg
La51iIHlVKAs9m/TctRyV1jVdAi+HHvjUb3813JWYUjXfbGVOS3pXW3xYcBsUbvNfFbuggfz6/SO
rojBlUw2NIA90gDgwJdr3fSnFY7cHdgnmi9kywf5aeX6cXoWA8ml9eifLqiorLiCIzjKnSDOX1t5
OQl0mSYAwNh4vLWycZRFJmV11zL1prYCxjT56XSFkyDbWLMVU2TeUai//V2D1Mh70aQG2lLLlNN+
s5j+jMJNGZFL6j/UuCFHm0Be3l1RWZlCuGmjW6sZaPYOhWJzn0f8jDR0U2AqIdHvO2byZdmaQZt6
kJM9+py4wm0AZMeVv5bBhMxon4EkKEtpF5Nn6LlnGJlrvY8gqPzMGXyNu3up/V65NjtfEbKNRRc7
KMtlDluSA+LeBabncxGZzhrmrz1/0AB1CTc4S3dQDZqB3d9zqYjScMiavVGdo+QmemKOiKeV0V5V
u7DzDdlWNoqAYLzYy3DiaAoe1dguO4+j0zWuBO/yTgveYtgr44qTu/ML70Nm+gfw/ZNw80+4/LdA
xD//9X8ljq6Jui5KsmFJUKx/Ks3t464DR3deipe336lzyq+P812dU76Imi4auoiiRpTFhIT9zs/C
o4u6bIKwaqC6pqp+VudERDvN4v810fUuqPoPdU7ku/iCAd0riZb6V/hZWdd+J85dnrqlgqPr6JMi
T+IzkK5kmRQCAuq7Ka9om2ldcjQ64ZhtjKNmxwW9kBtfXYyo0DZ6Dzva6jmZVlExE1Dxa8MWRF8q
/Dzy08gXoRuHyRGfJ26yNk02kr4x7xYJ4M1r0atzr44uYhvam9ldeKk37UNtoQIa6kY3PCEBmXDn
iR/nFC3IkA22gN1JA5PXt2o307odxnZTZGszoj1YS9k3XdiMyVUo77ra0+G3dCerXVlzS80VZT+v
/EZ0tR19sTXYesxtuREhFtJ10q7DbNvDU+QHRBzQ2GH0AyYRgi7mLgyBg23gKHM5lQ2d8CZfYO8c
U3d0LITAFzRvaDczLTutcbkL041eXjWzr4unqTzo043WPeXtrmOWjDJnoEPGhn0VUNCJ0NR0tUFL
3yzjZpb2pc6E1k1lqG5OiZqbIwirkwO46ePjzJFMF0GbF2tIS57wXjA2gtEDAy1XKd5akUW4D9uu
uBrEVZfvpGd6hbb2dRq58abgZGXWYvZFhItAlO7N9jir19N8YymbSXI44tTeHfkMwGzIHSU7q/J4
SDQr6RYpUP2GbEpvWJEwCj3ES4RSojc0DIvKuHOCgjKQPmq7CpEkL528Knkth6TkYVniqNtLOrtd
ZX+ddurIsbIdOxTZXbZjxIiG+Fgry5pRco7bPbMuA5twr1H7y8iTyBflToId9YaHAs/Qx6WdMLWc
UsgkYzxKh9R4MddjUPhBsGAiXhfzZliewuGcv16qcNbc8M3zzIzHP5pBW8ynyN+bGdcCcS+rX9XA
v5xZrxxUxBrkOj4IHGMa4ECYlzjzy0d/k2zH5SlYKA3/lPf/QB+X/+gGlACxVFUlskLw6OcbcBL0
xJJHHacnu5HoxSxxrzqSbfkprtzONDfjtCvKXVmfZmMjzBuxPKIe6LObVl5Tu8Xkm9K2alw64Wp8
+u+h8Ck58S+DjxBQOM5UbBXCFbvinx/oJTj1U/Bx3Yfl5/TExalRfv3272eB/MW0dFJJhCovuYnL
pfDjLBBlQo2iQXHHy6Gqf3JqKPMfD6uQc1Aux8SPs0CSMX44JkxN1hTSRn/BqZEvicaffRqFl8zR
Ihr8QP2SHfl8FHShMAHnZMZOep0906G3zdfWS+LO19IqcNOtQB8SrvR9v5F9AXVlM66zQ/T+6e37
g/sBS+rXJ6GJooJjpGmKaf4akILDU7QpT41dnVc7RWN+Xl61kOpvuX/+gyT1D16vJumERxT5cjab
l69/Snj2/RRXrS7qO7kLGi9qPMHMr4TxNFLQA+qELm9NeTfrp1S9U+J2FRYKtlVKF1h3EFJGbpsE
Swr5WqLEF4iXUJDji1EuoBfkCwlNDQBEu3lWbDM2boYWGb914vzryOQ0zfuiOhrDdU6Lh+kKGFuu
leQAomn3VuGpIrjmlWY+K/UhkExUkYi/gvqPlpOhTYFnO7MYeINuAApUwM9T36zmDyf5Qg/Yapv5
hfVYiaG7SBsrPs35eUkkBpSt0RogIWjN8tuIYBMzKrcrIV9ZaeaPSH6yIPmjumxmczQdSadJj26w
CzkojU56zHUg8EzX3M6KJK+JCLfO1X2gGm60TEdRwAkxxDaDglsOQh+60hCdGgUNa6nux+i50M51
5usSp0IhOpYZukJTenI9v6NgdYqMfYUk0sqrOr1VaT7CaR+2T4YAiMDLTbGgtC5czZW+nVvkw3LZ
JGNwnZMx64SidWV52eflLN8M4nCdED2z43qlwhbZspzto2bwhyJkNGTGQtJYkqcL+l5NrTNkD/V0
vZjmmVSA+ZpkRBv+W03/X6opGSZNskyJsvg/VNN9XJQfKfL2dzX11wf5XlPpryXy6aKEW03dVH7u
r1WZzhab+yNn9lNFlbjhJVmXiYyL3Pg/VVRTMviufzjmf6GiShdn+9eKqus6z8JU4Og+vv6pwkT5
sORBIxo7U2h2AZhWqRYuHVAE8F8pGQ3VG8/F1Qk8m+Zel/apcUiqmVTDY6XFtiXn/p8XvT9oNtTP
T4h363PJ00Z5yUhu8IQUsOT8AFNDl/bbdf5TsPkny1+7DA2/vO5LEZc0TWZKUcxfMnn9Ms5RKFDE
41knIZ+slhHsXOndC0sqV/qm6SCVrDgIUZiGDKMM9yymevQIZIPZ3BeFsQ0NffbLWtX9pVKu5qzz
R8n0Yl09mMHb1EeybWipR8Z0Zxl5thH78F1B/M+mERdcmDb9omLn9vhkhW7cJSZ5njRDtU1jwFy1
nR5SjZoa5PpqyAfHiNZGImy7Wr4napTZcYO0kV/XEyndJXXzZnZmnkov3kVqexXHg581k5fl80kx
OlcP7/qktYDBgKH1ulFXszX0BPcBa+Z+1K9HKXBDpHrpqEQ9eYvRnqu3NOps2H7y7a9pFxOgX7BM
LE6VTaGVtwEKiKm861Nti+FLmvppMTg59IJJrNH5ezEusaIMLcc1/YMXT+PsiFnxYGA260HpWPOD
lqseAKTfJ18NXAkxOyVVhOaSHk2z2dZadlwg96QmPEDc7mvCTXmwHoLxHXj7kqNsb83UuKnJVEbA
SaV6cVrp7fGFx8lNauHhEj+OSnJiU2ZPDYNEiusMSL5EuO215rfisJtqba2aoVcHsEfqczu/mHO8
kxoosro5z9qhGit3jCDsquxkGNeh1jnFuIlHQLeQzNGSXwtRndizheMt58wpTfhVncrTGHULA2ry
uKhB7mR6svlvuf5Urn+KDdPqvX987bL7QuLW1YECP5WW3/W9m+6lfWXU+aPv+lSatUtFNj5qLJzq
j3ZX/XLZ0kGc3pB+a4V/tLsGTfLlS5JEH/3R0/6zOBvsBeEk4cuU+49s/18ozrL++1aTBSccA7Js
yIT7tV+KYdeXxriEYkbkQWiP3VBkyXqQ2xrcYxBNm0Qmnl+pqkmyGsNOb1wZ8y66BOcmq5eiyyi6
HqoSJ8ZMZ83w40hJtkmLsD7MKtCf1iZ+2pnSpvzoL6kKjJ3WtuuUmX0e2fxN7iIVZVqLIy8vVS52
KYyDWITiSOLECQTZgo9te0W7CjFnlqbGUu/VQUHKtADE8ywucfyrqBHAVRJezqNgxv19aGaL26lG
L2/H6LbRSJS4AbZO3kqmS4Bknr0pus3zSnrTFDn2KyunvIqxV5slFH50n5alL5fhTowrzdaEeEVa
72DkM+VHTyBOK5mNJ6nKxD9WWyJ9xtdZGJvnZVhUYIFIxmtNBL3JPTkep0NTNiJaNtU/iUIZyzsI
nrogcfVKBjyPqOPirNzokXDWc3jQWBK3kxq8LxnQRZZSJ5LSsJwkrPfpVLDKo203XdfoLrHub8Nc
Jo5mVc9GGeND4kPrgYbGNFwCGrjOYgaeFUR2ksLCZjx4Fj4UIwEGgiLXFLitLghbS1bW4zB68Si4
swC/wcG0s+De22p5khCNjGZ5DAScy1qBFlfXxtIcJAGtHGkdv31TZe0bWYuTGlWrYVG8sdc87rFz
Ges7NRjX0RTvjBKcRJp3MdW2U8utqb+jN64ksDNlKTYtcnWiQ8OmkwvcfG2lmhcuhhvEyrZT+hX4
pzf15SYlmlm0FkqLcVgE6aAP2kkOQrKfjSLagdAd5WE5k85pbbjgTZri2QWi9D60VH542HuaZYCH
mpMxWXYaEvykh9dDXTlZPOyJOV1VQUD0iuiNpax70bD7S+tNSrGS2QkDkX5I0gIvS9/NcbE3p/a2
n8uTkfaw9/V1NWF9Y4Mc4jy7ALs3cqQc8nG5HcXICyPjqhPCQ5qaF5+k3pO9OAtGdmxi0S2z6s5I
cGyEciU3BsbgoLpUiqOuTyJUVg5tEQlbwbRg9dVoDW3IiKFNb9oS8iD9mUz/s64F9PudWLvWGOyD
qVw3RfNY5eXzpJuNHWdCaCd1fAxDUgZRdbHwleCY1/ggOZ3QYjXVh7s3CzwOh86+68JvkcmFJKvQ
E1NyK4TJu2pM58GarrVGWE2FcjbCwokG2ZXVaAvF+Uou/1RY7VU4T8+CNq+FAJ9ba/PFnWbzKwl2
X8u6Z7ls/HbBdo/KFTTut9QwvgZVZIke0SKktVzWJ4xRubH68VEXl9Ta/lvOt/8czFa6iNjaZbUM
Wsqf76tij1L4N/v95TX6fIRdxJvfPcj30wyWFl0EIvajq/2QYb6LN3xJu4wMomFpXJI/C/m0/7pl
EUv7bRD5PGowFzHBsuqKq+Kv7cFApPldy80ztyReuS6h4n9AuJ9GjdISLDEZKZLtchzIg5Hyoxw8
LI2rGetLgiu0pxjexTb89hBPjvIwvRmIG05zzjk9HuJo3eJ0aueocxTBaZj5hRUTC+k6OLuyWFmv
1a1+D1lWLx52QHBCs4DEMncWROAVN2NSPZHuh0A0TUplB+tOm79Vl3VKz59jvTk0jn36IHNyLmv4
xFzciAK+vAkiMI0WksazrPWervr1N928KtNzBTpbgNJK+8a4K5dDWOxiw1WKY9ds1OGOXljxJ7Ah
Bfn7kRdCaJa9C8kRtLI4Ur5OanwYX3iiArHy1h+SOyKGWuiJCCBVs54klOl4DwnV4JA2TpF4+iVD
y3m/E3coEU73AhRzlx7nBwThRVgrhreMdvqQgVieTE8hLhvsVMvVbqPVEt43yjVQURBeQ0M9ECyw
FvZc2QSVyJkGwbel3YmDh7fLjiwwLLAK65aVXSwrIjPKyIH12hxrw4/GbXNdQi8Rse/e0rWOIBJe
JRCFlfhgsUwDHlN/KQWYl2uFY3auVdzL7qiWBm23OdgB7vIES/rSX2cp3J55CX49D/WuC5d11t1Q
vTPBi5V9dQ+6MgrbIt1oFY42oYmrlPwxp8JtVem2GhkeoqXdlizfOhX+eEjIPrrCV30P+UNo4DmK
GGr2jXk1pR47y1IBB99Bo0plEB7kqiJf5eEu4VRM8u20eELUwMquUmGbRSQW9cwzC1dX83X6qIrn
Ur6a8nWuXM9sG6ri7i7YRfP6f3Hd05BUTNYUyKYuGxjL7K/6s7bdKcvib07z/p5+rnt/+CA/6p6l
UVVxMS/bfz438foXCh4LtX7TUD76++/pAvWLYkiXLVdEC0xR/Lz/R/0i84R1oowEIhQE2L+kWV+U
hB9Kw8cT55GYI4jQ8KCXHUSfBQ1airA04zDfG6EQ3ERdKa1y1WI6jRXDX2bZbpYr1jCUNejymOUM
9k0Nc65c/r9KNAcg+6ryVG3un0U5ml5bHQwvktljpVdpdrWYRnD+t1x+t3H43vwHrHPDQmM/GhIP
6pvJhPevrZKbsn0f4izDEPgxNf7ml/zyGN8vvYtBTsrbVJCsLBLLn5ItyhfEROxzy0IYvJgpPwZI
7YuI4CcyQGq4LVwdP45c9QsHPGLhZa78uJb/wvzIhf7LtWdJ7JmTcClETcWs0H/xD3Kh1qNcEvSd
qO6KelOxLMA4E4gAacrTb5H4DSqKfw3S97D+yrUG1rgGpSIEEnMGpMk2FT/+JGonI9iUIK/GNwXT
0dQYY5aTanlDQ5irnJ0Bb76rkQvXCS3nGywvni4IrabtF1xMOT5JeJo6noWEx7nwTyO9xdMNA7gz
vUXDedSfynnD3xPwSCe80mWTGS/z1QUaDqpbmcceXkvr0Gms4jilBovlbkrEo2RfiZvAwCTekhKt
qpUebEvLruHBPSXy5duGoCjhjXBdCDtLPEjpA387TJ+bZNPgLu+waltrZZCiofpbXknuI91pOXn4
s9i4k+kU1ZbZrA73eggSwBJHPxC2s34zGCw48TilRvm+Z9tTdCjVvTI/sxdFS89R9cqpJSQPJDgF
/TS0V1p0lKHRs+uUJrxcGcqFoiXA0O8hwXpmrmAb5LupxKGGLddnR67upcFZ8j2de56uW9HhtI0n
d2gOue7XynZE30Io7b9CDmSAAeFpxnsuFqwaffLm8gABIXG8p9Nkj0RhOnt+60vyQzJQ2RXGfj9d
jddF7WvSQQx3+bhqTR70iMXcL35VrMLqtNTn1LpPx9suw3PeQccWuEDaIU12peKzJVRoVmnogX4n
5kkaQht9gKB0571mlivcq+EdhFifsYRvul6VTHHtEwz4VO1yczMth9rahIuvmi9V49FXTMom1c9F
+YDJrigrNWD03jQzY92NDoZYwj5kIGyBfg/R2D71F/obCHbV+mDU0In0BRE+C4R9lJDchzwXnYGV
LXQqwbILzW+qUXhz+1RDnhfuclXTK2E5OVq20rxO3Erdm17Y5lpIvsW8N+ah6u5KnwN+qb5+k2G9
i9eA9AyCtMb6z2DHG3LBxgKiKt/Y/qlgJjkohVdB3zxIxNFXWeN0k51tl0NlyjfxQOCouUlEGK+L
MBI81dOaXU7G5PcSBDuabaE7ccEKIS5XNOabsPG6VaptCmCFy/3KncpCwjDmCmZQRA9VAbwXtsZw
82KHDpB05XNcw4XP4vU8H2YQ60Yhbm2N0Kzy4T57bPIjw1vByzsRHKvnTaKvs3rTp/B+pFXC7F0R
I3urRYFdeL1goOKEjswdW4JUKpa6GU8Gd8kcdq5FFxeMx5x8qV7vJjARsH2ND23sjP0AMNrReeYq
d8m4Nesd1P6/5aT6/25DqSZKusU6QVLnikZR/9dH2v9p3t6Lv6051No/ONR+fpRPhxoDoU4YUjeZ
CvWfDjXmS41REEOLdYqcpt/7KY2TEFueVkpmL94HRfbDseK4MyRDxNG62Nh/aT8pjeNPh9rHcayq
IAUXAEJh1cQvOIqUN5WSyp2x26XWdTyQ1hChde6yR4HQGilHdo5CFxv1Noo9AnXgTzG3mCZ0MD6l
rbG0TNiXOZus1hM1x3KHcKuxD4Aq36y6ZKfmG3YM8WdB9pe7cfB7yqYAZeunyFNXWfDMhqvmLcNC
l0FS8w0RoKxgRyHRL26ZWkcRO2ukTwbdYfXCZjauJjF3TcVXvVzS2VJEMgNo+ZKzsSGPJ9GHITAQ
4QZM5HU5vLKkueTmGhdyWty6YXVWAj9jF9TAEcofxxWRGeVQBa+GzJgqsQqsX4fW9XBd8SRKhFht
7jz9EkacruScdQpUt3alMSBKt8LybYFtG1vNC9KOUwQrPtZxdXaFtRP4HkojKNdc9OtGSFwY41E2
PdhQO56LQ6FnB6ropBWv2U7fU10JpZH2iZ3YSfgoXvW9cgDaJkm+novbajseK5kSDHmlEci3UKYI
EGmbPts30cNChRfZbrVWWO/DLtfQyUll+BZLpVZq5Ubx2kgJdnqqxZoWTmZfXo8mn6KbeOZXnLES
UY7YquiajLurXmbngSfdgc532WqKFifzrCK+rFimnuW1m4eX/8ixqxH8ad0gWmmMnZr2RMHV+eR6
D2CPG8Pu31iyx4aEp665igxyfSfWhegRyuppUWMfCGxdZuEq0c8VPHDo8CJYAupYEdHzcw76xVqc
3m7Vx8Q6JB0osDtxCm9T6mgp3jfdHSI0iauk/cbOZkg6xOOIHdZz9JxymInAU3wVjdAWn1Pxdo4e
LrCXWsWOjBW3nGvOw5Z9cwrZodU8sP7vAQR+5m0h5k8Ef/aG2WdzXRs4YbqORke23IJdBpXb8C7y
d8gq3CXDWXwuOI//W5E/WVJ/xGNBx9JmSxhCOtIWML3xpwOuzS4m1uGGXVl8rsh/+CifKjLlnsr7
D4YAN/u7sqd8UTgGJNgF6Xux/l6S1S+QuUhukEoMGT+VZPULS6RZb0v5/Afn9RfmDEnhRPhpxr28
ARc8iSfBEIT8yNc/SXuZLE9FPhXGTqDTjEeNcZVmdeDW0IbaYWO5HQWoKqaerZp0PsvBeREOS2B6
eVd6ZouOFRebQezPWc5gUU5seoxsMTnrRksXvChgubuQKIXQZ0+thcsbK6TIa419Y5YUPs0AvtmU
kIuN/XDM95mcnmFpiJJ2WoZFUL41+F/eWES3po6QJlTSQ5aId+z18zLrTi30uxJTJVoeEuK4yXMS
it4sCbc5Zk6hd88mjM+YGW5/2Sk3Ba2fjMIlUttlreRWkUaybL6qesqpRRtW1yCj3JBgFVgUgSfR
Kut067FpfEUDu11YIT1Kt3oiHHOZhisF5J8iQkkju7bDwqBnF1khh/szauzs7OxwTtbA/bN81Qea
AZlcXbN56aooX630CSxYyg5lrqwxTcmHghMNpsl0kexTS2YP6MY0OasS2mEcPFLLZMkGXMTA3Fpx
yao515r3XbSsGww3U5DJat1bEenzAEpK04dVW4ypG+rSuWqGTdV0bw3rTcz4+iLZBcMqwzQXl30g
VgdhVp4L1mpn+jolc1x/rUQRaS1QnanV/KW4KaL7/1abT9XmfzLAoSn/pPU7x1+z9/lzjfnNNr98
14/CYugoXBbuMqD+ReL/Z2FRv7AnA9Xgh6r2o67QzCHkG4ge4m9btb+3erjm2sVgkE2UfqAO669I
Z9IHSvlZO2MFN78tw2C7tySJLA/5Rb8I5DIzm1IWdh27JXeRrOT4yGodloZTzp1hvopiuMkD5TWU
y4cxYLGr0iqOUoW5UxTFI8t+AAHl9LnWlfu6jf06iI9mIqWOkppHWY93U6WzDDcZz3qCu9Y10X3f
5HtWRmlOsHSrpKhmJ6518mcDtYDFtdxdU3yVzw3hm4Ws9ThI2zDWBVsywAWnhgNfrY8lOxbbTNK5
QapNvIjftHxhHM0FA5c4GG2WG3vszjIcCK/buiA5N9WVbCdZc42ZDYQ5AK4M9/nIDrJx2hYFe5Uk
VqA6TcuKuEUfb8PpkA/iu54odrLUT5JUqOzaSUkxjDy8FZI1rxNoGFU7BVL6blm8hiXBsg9ZNjpS
USe9vbVksbTrTPAHsRVPykXUVhNePfG5sZz2xhLcLXPvJRHLyqrgpVYZACPsJ0dslpVYkpsNtLh2
yykjqD5PXzu9vzZZ7Gx3khQdGC1Cw2+yMNwKuTbTPTM5mJuQxZEAovpAKk0J4Gw9HtF4ZLAkTdZm
WsmG4VFfnuslTZlkDbJeQqzr0EJWk7qpJqYJ0c8SY1vqpkhZSZV6nKaAtr8Z+/r8bykw/xkO5EeL
AWqIpiZz7quSxf30r0fHw0uRvnQ/seN/+Ag/agl7Bel/pH9UhZ9qCd2Bwdcu3uNHlflRS2QVN5Df
5CMZbN65EN0/agn0I34nvyGDFUCXhNFf6VF+leFpUXjpsn75DQH8fp5fV/yIfVtwWdGiBMupJVat
kFYc63VOPn/Vlyfp0M/p6tPbdf1bnfqJMryUp5/LFz/TvIy9EgEq49dJdU4bZWqXkbYIwWhgrCmQ
3r4al1988aIICoLi1TjupcKzUN1C789/+gXI//1Pt/jZdGQ6v33gIg5/asoKcxDEpGBO1nV+Pww8
4oZJjGhUA7QC4InO+aDcEvChbomTx6ZZu7LYN1HZuQKoEq+yhCCx/pyn7/zGD31RH5vy0C7happa
PyoyT5MX9hp8HYX7ueOX74zHpN7mhtMQ/RGI6SR4rKX6/mL2j0Z6VQa3AUKYmjwJ5Y0lO92zlDxI
qq0r7tIjCF+x5WTdrGyt8rvUbSYW97enkI1G+kbuUq+XvlZ3Aqs4yv2UbFhTFrTrtD1N9wvUnp3d
RIudgna4RWj30U7UNlil+boTzvNezxEGSydMziwfUotXBp9Ssf/8vf64en79pKlSXK2WiGsk/2Ly
sDkJ7qiJjZ2KMPkabHFd/y9759UbR5pm6b8y2GtlI7y5mAU2XHrHZCbNTYCiCZ9hM9yv3yeoUkul
raqeWmAuBugWm6KKZNovPvO+5zxnXiypVuaWYM+sr0zaVuyAPsUk2VhatsHpq/Exc6R6zg4KkGxU
rf/6QYmf4+uvHtUvy+c4pKVa5zGVksq5dDarFf9H2GI/6visJERhVovxrXLSyilyKx/QBM1jY94m
niC7FPcResWuSJs6mZfhouxWMsd60ULxpIkeJZSSUe1IRDrp9tXwEOpfjdNQ70GdatvWXIjqCrin
FXebLn0CjArXksYw5ZQBVf0ez9hstrxVG29f2/cirxBmNjt0itsu9PpFso34U62Lte76G3jX7tPD
08MDxIiH18P763tvvQfW+3J5T2WCP/v9vrSevS32fesRjBPPkzqIdcmsxLq83ay3t2NnHT8+Buu0
0ohfcPK1dGdgItHuwrOxwycidsejczyuj+u1TCPBXtmn02nxsTjyv7fLt53rnyuQDfH3eohvU6kC
mp6iGf0h5rjfX58g/QrfiAN93WLT20TqKnq8UhhWogVKCCpWAJwt4CQZr/GipcSbUEo119l1dfOr
zhKpaTRq+ZWiOXpsu+0bWw3OPoX+CHQI3RjjzBmkQW82GYjpMFxfQ8DpArAaaX87CPfnXDW9iZFt
z9b6hiEiTxQuFL03mCRv1RucnhQifTZhnUIa+wEWCLhGGXMnJV/GDV2SYThQhUi1c4PgD6QK7aDJ
EHm3VPJ1d7sbtc1b+DS4+zbazRhfyNw8uMdVbOXpA0ysqvPnhG0AbuIfqc/uRdgJtj9PD4ILSedS
AnByt8Fi32/24+Z6mFkHsA/pEqQBOHRYNc9TiQ3go4sTZDcbX2BQUGhp9+P1HghLL7zL1WqtY22f
alAaMl1qeFpfwCNZTqW4XEcAN4eKCllkI91PLBtCxdwZnumATC3Bn0izqEhesOdjkcdEnQigjSpX
SC4mCRH0h1hNqMDUq+QRf1637wSP2yYNqVBAeBBiwEtuPNyo9ZvGHV2agtINXHNL2DZIG0MLMRfs
simXLJEWdQfjAgXCzI6Es6q5PuoLz6Rs6F+MF0QmJZLiya7erQdKnWGzM2tCd55byfXBCeClLOQ1
nY+ah837IN3DJLfmuRosGEXTfU6yP9d8aVFcBpa24RbxuL4UeUJbSM92/d2373QHzxzX3V2lnWEi
5GzyLv5Fs8vriuFn4IbZY93voL+RNWCfSEZrIn8PrHRkvCp0ra9x7EwdhPE0WzPZxpyGTau6IkzH
/olP9AaWRM2sutipHfhVCa4u3aWHvumAyoZkQjSOvEmplZk7zJ8ZgOSOh2dx4oYgASQJ/olo+/hM
37XOYuc9fY4d9pTGjCoft40GcKfbGiC6iEyU4OLXVg9a8yRVX+XwnOcXcteq1ao99rt8irATt1Q5
r4vrgmuND/OlP/LX5z9xfw5vInSQ+um62NOjbKVX8AekUD3rhqU/tPc1s9mWKy3MvVvlKlhSXxsS
FGz5ZiWV12Zefqcmm9mltWFmoOrMD3yeyTD8LMWBPDS8KbLXHoStsA2EOWpQwMzqa7UJ5H1sJ5bT
vzIq62pjRAs4/KK+VEovfQSqoC1pu7Jw+8Ydg5jqCsiFGy+Mb/tYgPGPfgJrWPph9ue1zUmID5AU
mbKfvUHut1NlV0B6MiecyhpWE8O7sdL6owlELoMZMk6xfsfz2pBMswFAIWQb4SQC2jICghdwy15X
PN2JxtHSVg/st+SREc8kc70tqTIwQ0xzVPI6S9f9MwwYYFHCih7aVXNY7oC7xJA4rsBCU5cKsqJR
sXZUKvMUqRFzYkv7/FtTVorbSkvada+08CIKTFVdW5HOsMwW6kbdCLy9bw1MrTs+MXUaL9OANV9u
8qE7GP5SsfR3M8csYF2P0iJd4SsB4z3LnGrm5lRK0nlcnLiAUqSwGNJmlMuh0MGTcQfdFRC9QiUh
zuF238A38hFlAplbmuKCE11ACVaDWgelyCo6LNiOoLnTw6OI/h57OmZE3ysf5VVB8sCCaIEtpX7R
h+KQcwSKV01nHDSRx58ttBoCmRMODhEMbbXTwbOPLoNEdSciDZdqtRp57ZXrfWweQNu8GbwjzGIn
fiYPAbIgmL6BZNZ6wCMIWe0Bb3SyrjFKcAVyamzyIySUaNTdSysfLkHo3a5O+rSn5AMZqrVoSUC7
4y9tNXvNLQMA0ifFDolVZTHnrmAk+tsBCqtTKS7lNCiUt9VwJL9tCoaLNxSukA4stKV+xyZn0axb
1nBj2a7h71rEqa395TJY8ccK3NjDvB17y3KOC3GeevL6/rYVLsLlxojxOFyXCPw0+2PmzNaGydol
WVo7OYnR5NH+vQDGfEaYdWOxhKc7WvspzPLxWhpEJMzB4NjVLlWOkf42BOtkzvG6vcverhQPbixP
vnVbAvqxM/frPfsANGIbrPSER0ZlsS6go8Oso5/dNucsle2iMU/xXXJIU9aLAIh5b8eL3PXfHRW4
Evh5/VJAwPKINbL7Ozruw9sA9eSpfhWqPft+6ngAvulBx4pkh7cLsFvyWEA++fOrsdY8HYIioMxJ
/ncvPZnspejVW/pOWfIV8j8KnSG+RsA1B8MCInDIly2rcWPp9zPzbnyS3443WJnioemdBN51YK0U
h/HHZM7O/E0XnO5uZi5Mj0tDOSskZXGlkAE6LmthtWefAQ7Epd2ucWUy+gZX7KBdqlydR5Bu/DSz
2A1cylop0U9sFEemLDkIXjbDXLtu+OlO/jpUrauFT/p4nwvvvc+uqr7acawtR6MFZHDfK1zqzxgn
LBTplmSsUoNZpgpsv2/dWIxtUzQBuEuuScDGEOcbrehX8lFqFU/gIlOm6mjj1GnPhPEhQqCnaYZu
PBHfb3SZ4wIQKqkimsBuQl2rgUbhg9Wk0ZCTIlAOr1amkoPATrejB/KS5M/SAHLTu2XbllGPYiHl
TVLjjgJL5Ii1ZJeM0fyC74cokHlPQzuzSmqwtHV62DVZ56gZ9tiburiy9SkHiw448EoZvGuwjIyV
JN5V6qnOjul4n2av9AzI1GCRD58nTrHRbVokiqmbQzJ9wvQpX8aT/24uEAzwDWysgjSxgQqHC4uu
/TNzaXe8TQ3D+BFq0MSiW6tut2V7k53Q8GSLoN+/sOjYxJLZRNe4javOeRWtbOnv86W6ms3rJdx7
TFOtPmkGRNJO2SJFvAuh8jUpl9xEtCSOChKN0+99FCI3G9eYbpuai+ihfeZ5y+6FB4Q2zdLOdWGX
UP/Bk53lpe4kD/0ToYqspoB0KuOBPT8gHalandFToEQv2BRkwj2/jhSpu96H4kY1ebFs9SxJ4PwA
dOwgFI3sP33afpG7UrNddwIZtOk28iq+IJgHvboXc7cW38b0qTuWRGUlXs5+dBqkT1zE6lal03BQ
5+rmsnYeH9fbx+3zdrv3vL137zH7WMv5vfd1tk4Ge5xUG8iRAOeSrdQdeWSxaaF/IquVbjJNw3BY
VqYb3R6YoKVNddfsUiwLmaOudgzDDtuB57w5a84Lb85CXSoEoywMD7+FvYPI6TCNzPU56DqXKcER
8Ii4abxjPY4AtV2hohY3C62POgn793RI2EPQOuxwjAH1keeTtjfcaGfeXWTSCE0qgc7CNCD4QR+u
BsINId73tyeMGF758EVPoW4b2OGmC9W/wPSdEB5sTn3eYrzyj+xOK0x4vfWllNOwIhSIjM8lC1H4
wNQQAtV65M6iaOm/D3Nei5rC5jKa8scguynVIgJ57pbQzGirEyOxLT5623z+UiRyPNTDt/u92tMJ
6+Ojs759nFL780uOXrij+fPGV6l9+/bVdCw73vIJHcnm9ItsdjL1P1NbJ5A23rI+dqqSiat/62nI
UpCdtwda2Vj+veF5n/CKUDIVIaK2u5wMTyZN0z63xzR1WpRDG9PTzqU7jbhsXgBY890G7soxKRak
/o6aLa2vz1dtR7JoOiy/1GpolnrKnQvKJ+bz0OHBHOZSshMX4bhJSQ3iQOTEQPaINinfg2MZvktD
bSPlHr/68ZKsg+tGkRbhfJosAstDJrwASDqqhCvs6fRPs+e5xMZYbfwLnyZcGfixdnpT/XcZLbIc
nPvSQwPmzsZ5OWMbCqOwfS5WmSfcx9u2IwX5gtN/wU/1zxdzgaKm0e3hxN7sulgxy5M6Qb6wVWiO
uPXXSJO+zCTJnIlE8K2nw4eU7a4ZG/h7IfK+aHGilXkR6mt4v6N2ycBV2oScplysHbt5CWYlNTKE
Aa39pRr7oJiphQ6/2vQQPXB+MF7YUnACw9TKimmxcICULN6+dIMWN3qK8DAnhWsCXZKWx2opLjlV
BmvmH2AJ3bJ+4+ilutcF710kW19k/G0GIZW8B0su9HHHvotzCDKiG2t+R6d7weBX1M0XVQ79dKwY
dAAAoUJHp5i+llW1IgWVF5C8pLnaqsPbZWuucKdGjr7p5wPzSXuE3nbPpASjLl43FQfv6Yx9Yxhy
b6lwLywV54tuDpGiK5RONIfX96BDDO1kKwC/mm1y7UlCMvUB64zqCDvvGfqo/LmQduO92txzM2yv
HdCJYXwK9Ev2aLww1cobzn+cHS7dnceTeuKBTykJrnjP9JVM76QOlFc/jafiFbIdY4LSCJ9RZ42n
VnDb4wQ7W6nnadc9nMbnihPMcOLtX4lbmU2sFVsrSlzoOadCwDsYJI/QSTtdm96eWhgHw1Xplm5n
d+zhLoTG2NTD5nBzyPwIN5iHP4tDGaWTdetNP5WA61ydz8ljjAUgNHpan4+R/YUphCCwlNlDRNxG
kSV/4IMvxm4DRdM4iCKcijndB798xXromyfyZ+75B+syapf9QNK178LCLWQbswRLZ1G7g+wMpxzG
dbimQRyu+XI4Bao9VK6MjuPly4zwVGLWgX+kHL3nbMzDfbajNUsmS21/qE/GXZM59pfaL6PxqjI0
ct3j9FA91deVGK7VzfzVX5A1XOkn9jochSWV7sQzjOdr8dRHFtAmu2oXI8fJneEyna+rENvBnJGV
szHRi0WG8zrw7S/EW7a5rjM6xPvqid0RoeUXZkqOZmhgqJNw6QH589cEG1NJc3xPOJnn9CNMrS8J
Xf6U8DR93a/r+HXsLjOChy1ZW4V70FKq8DWRvFw7MMek18cYsNu2mzXzISBSOTzIhF7dOF9wGXCG
1Zx+J5fr9tgeS284AfXTKDQ009nyNZQW2oaIt2O6hqG4ObSr0gGOOuwVKwW3qZwqV93OtVNTWQ/U
NNxxlUJeZn2bQ2kakJ/u9MG+1czKtd4rTULlnAoA5ukti0vHeqGkq0U8r9NHIqheOs43/jOfZ+NR
uv/SEaemUJ3SedVNJXTy7G24JnaO9Em+OvVTDW80XX8pDXmUjYwfu04TBdjqsLa1ZU/Q2R1tKuO+
PTwbCoc6mn5k99jD/V9XSKU/KpEr0MWQYE/NTHXSNfxUIq+r+uYbAu8j+ZdzsyvWzR13UwULmWqC
8dQ5AcTTOzWeQ1yFJ6MpS4YHiiu6i6xh1M9xydzBMPzrh4Un4g9K9yjWVcIIUK+jqPv94wqHKknN
lNIgrNrUESpCVqTcKqLJn36nkjdH13Qhtl5DBS9nZUJmRjSiE3JwwE+UtBtR2eiVUz3QVyshNwR7
NYKWjoEnT9awPhVQXz0osoIF/4qlERZvwxgW681UuOnoCg4BsW/LqHdLMAXPcknaLbXArxpKthli
LlYKhF8m5Wvqbd17NBxN/VlxRB4EkiZ1pNK7leXHNFsPRx2MdENu4PiE7mpoW09rn69buFYVMTA2
YccZ2t9B1fa9WB9aMgbYNTbsIOPVrHhsmHaZG/BzeSWvePCqFh1nEDMwVsQ5lpS1MlI0D2jNwJZJ
W7jUs3ats5ROT4L/pGqwRusP3LXnmXYZ5kyQIKkoYE7SqUYEhd/+i16A+Eedpp/ePPkXtMTQF/Wo
DSyq6SPZDLDZqIsmFHaRy1kI4MJ/cX9/PIgVpJCkZMDi0H4R35hyRlqoyaJpWrKxnGroOhXd7iRS
WNFeoHGzT0bcvuwmumi1G043dLpsLCq4Omz6irPWv3Ym553q+V+M4z98JX56ZL90oIb6FmFKYOfR
UX9VUByWwzbsCH4s72eU5lLfqQDwaefPu/03J/J+KN7/83/9kQTt0xZKX1dTDRkhFnkqzBh/3tnd
vCTv/7HKQzZCvwMk/OHNfG/vIvAlechUJCwlxmc79p9SEfUfkoqIRNUYfZ9d3J9lwVOWOuI1XcdT
BXDlR38XTypsMBofnO1RjcGd/Dv93WlK/NHr+vbIda4B3FwqE7ryy1VHzM81o7Q/Gb7T2S4iEG6v
hIl0iJgb4zxws66Go675UVFZpEt2XmwOl5wnPBVItXBPem76UVVX0lIEYrYiEgcwXCmwfsPOJNzi
v2WM/g+wWH32seio6xwjNJkRonGV//nQOzX/cXi5pT+rkv7wFr6POuBJjGeJBN4/NFjpOqNewWvM
O8GI+KEqYERNkkz679OgY339oSowDEYHAw4jMgPlb406A2XnT6NueuQMb0AhSAtUnetv+v5PGwhi
pMUoQ0e/rpCWz4g/pFuGAVnVgv0NSpLe3xa5oG2vnOWGYBa7pjk8I9/dVJ1wB5TkQhwkhVmKyWko
NHYNuC0W2mNBbyomjT1suI2qI+qFYL7SbVtCZmvO9GIO4l0jURIshTjFX6bwOHM2CTIpgrnIgZ9Y
aaSLkUrZoS4jNyfJ3iVujtJrLYerKMvUVRmUihcPyTtByioa4tlcVTpafPpKDkKEyle9Wty0uJhX
MnpE/yaKXpTkS7mb+hFD7aVDkFN6BTGk0VnTpLa05bAi8ZAtf2HAe+hDodwCPSf3RDeW9TBeeplK
2TBMmseGbd0QT9L1XITqmuC00jm7UHi06kZfyqT0CZiqx5gXkaZ0UxrzrFVsNEHbRpAPhR7Pk1y1
DOReQ6Us2Rr9f3hw/2u+kfs84+NXIySd4B/Y4j+9oWlR++ePATv+bZGbYDa/+4f7qQo83t6r4e69
Ju/o+1Q5/eR/9Zu/mRr/ehmRwdYoELGYj5EEspf482v57iWrfy8w/DRn/HoDPy5lWTPQ8WEcYaL+
JAb/EDFj0dTwiIBU/A0g+f1SZm1hAdGnx/Sbuff7lcx3UBojuNAEPJgTkPL7i3L4tjB8g0f/SQiY
8fvNyrdHjn0FCRr3prH1/v2lnNSyGgyJYMLo9dc5Ri35hjiYLpG/ZDNLUnFdQ+MohLUOSreMbQ6C
s476oR6TQ9foBBlvzfA9Cv2NSPsvuFGNKGCet+I8nlWPuVosopFYBrzvY7vNZM6Jub+twekq8H1r
7QmJ1EWp4YSHM+z15VIxd0lLG+3WcxhDQ4Osrhs58SEFNKuHsjA38ZUIASKNShKbQrvEVALTDHEG
4gVCI0dOXQEAcTSRAl7KKJn7DX0CDBF+XxwAxyPmweUwvI2Dim3r5qRkPsaHclVWJNAiBQoSOoB6
tm1kskIUxVaT6jiToN4QFdXsDY6gYgvqQKOXK4sPWZF62bVcxBLKABPm8ux66Wf+vJvJi6gIV/KN
eBflUSwFGkewBsrQbZpw1ZCi5d9ekyBx1bp12hH9R3Rm9nKq0PcaqvagLjlKV5lXp3PppZsQEbf7
Or45I7gSkq5JP6OGIH7N1GOP5tFSDA7yizR9HIz3WN3RV9PZhisBNc3ZOUP8Azm/VIXMapTUuWmt
sr7NKE6VUTyX/QGEdJOtwjBcRpvKpxIotRBSAoHwEjN162AAxaQhaeGd6Yi8qGYCsGUUpasgTsmQ
Gpzu1pAukquQLCUQyDQ70EvL19faFAY0FNGhj8l+y4K7pA+3g9Z+xL6wFoRw3qbUHpB4ir76MaMT
k6idk+uFHdR4TutrYc26kDxuzutXTfOCEPpeVPf/NtR9c3L/i0kPm76EqNlg/tGVv5z0Li9v15eo
/o/FexSETf3zRuZzDvn1ln7MfkhZUR+yS/jm7f6htP6krHMQ4t4lwhAnEfaP2Y/aBHtngWKArnz6
y39Mf7jq2HdpTKkGHpC/Nf2h+f7dTua3h6597ookdvOfFo+fdjJhZVxlQEX6unjtOUHrc7XfgQIb
mfNi+N393qDnINFoSQER0sVzuaiKcomFzqdZKHHWBwWe0i/lbA1kD/+dSksW59oVZMik7gG4jni6
XIhB7U63NcVqREdmkUiY098CZ6AWDsdz5ElBEj1mEIm+6Y9Krldr36k0eEAUEiVlNsdGiWHS1kSJ
3/XdPHgQMUvler24UWdVj2K2wMKmhhoQM3XRKhvkO3XjYEiutG5HgQzBRIA5fAKTU/rIZrH3aKDZ
SxYB/DKF5pp0rp/1rwXNaAKV6MERo5pLXnAcoQzzvHAW6ub9oMKLR9gws7PWcHJZeKxzdl2lQ6NQ
swnt2AhT8Fj0DGdFepVOpLRF74V3PfS01jiCp9a4747yG9UK3F9Tuqosk+oR3BvZKsbBNzzX+TxY
UDJN1iWNuvrGDPUIxbe+TVIVAOrS/WRuVq9EflNblGaVp8+wNWMeRE4xjKMnojdIRDQP9ftEbR9v
wzyd6idi6UXynTkTPn+4x5FC1Ls9IhwIxFXo51j34c0250nzET7HuP/U7CDK9VqidRevAJhrGPlu
FTLC6m5aZnzEhWxA+wOhGiVhl+MxyfbqearLQOutVskr8hSiQepDtbvSm5n6FOd0WDSoFEaWTPmR
32XL/tTC4VUB2jyq3Z7w6QW/q56vGUXOUd/x+k5E8fSRYUPfpIfGfmvO7CMXaQUykgbNo0BoiBGv
sxLN20r017NiXijbVn1Ok6OQv4DGE8tVhaI1Si+3fosN8yZt++YxTjaGRjKTl/XzVF4oOoKafAXh
zq0k2HduHHtBf8x7AoYwmXbuTERVkJGr7UXCShVOGRkZzSqYuQQPZsWrQkaWXs8Hk+DlvZA+Xod5
V681QvJmi6rbKqU7bk3xsaGonjj0nKtsVRBdGCw7eaFzcQjYeUgOQBmzkrqPwNzpKIhFC1i9JJ1R
s8gZ3TkW3/VMXdfAB7Q1P18yDqKadtJFkp+N9DjLX4J4H8zQ9j2UcEUrGYGvspWL5749qrPFLabS
fI4iMHJ747GAuzB7gKBwvU5iIu6FsX8dyLvc+5hmyy0qnXIGp3mcYkn4oOpMHZdUIcD7n/vIf5dw
/nIZ0lWZKX7aGYP8/hccYqt6f03er1X0Frz/sgb9vzfzfQ3S/qGifmdBgUA2OQI5MX/fgWv/YBfN
QVYwWQm/nZi/r0EaO3CO0BAvsSCyL+Z8/30N4lvc0pTO8Y2h87ck+sikf12DpocOxIdbkybD4i+K
WMUPzEFXonFDhVjP2qdpOamehFvjDARaBXAa9irzHFSqq3xA9sUXSv1SJx96cx+n72r90t2ZqHsq
AtcWU5vkhiSp2xS6q3R3WHGQ+PmXetgqYgY0nCuVaCOEA47sGC+ZS+NMQH/ICQEVV7r1CfPDZY0A
zkCiOYU+XC8cBBSXm6+b80j0gokKhIauTSvPcFjh6Igyn8iRu8cYTXmaTjkqnDq9G+jzCuO5fnoF
UxHMlWX8USj0h40XtG2HSeKpcDEFy1mxiNWNDgxiSQWfmgtaNycy3CuZGJGjmaur7rQZz0m0YHQQ
E7UDwhjCr6J9fAdyXLYqFjHTaw41nPa3MLap2uCJspQ2PE4a0CnEg4I9OimfCFmMhwoLmFhB6zIu
Ir0lHdH2vTzQoWe/qUwvPuLjplY8Cn9L4UbQMXKLKUxsW7VEiXHtj9sYEsquQWcQe1jsd+gZaL/2
4bo75J7/YLfP7VZCjQB9hUW78he9tnFaignmGxkfCxV4GopCK3vo22fzxVDhRtzrwZ7mWbynIzeF
Cz8bvOvGyBT3OGV+wy/zrR75D4sgIjparz0FCgNVV1LuaUPny85JqoUbLIPlIj6Okic8SA8UMjo3
ftZqW6XyDSj+ENMLWJGcBegkAbIBQyY/cOCTFogZCZkajPurXShWd7VeAI0Rhm5tSnO+y8I5VEys
SMEmNTeZh2WhWyLkuLzsZs0mvuOsalfJ0r/NW4Q8jrBxoyf5PJyubmWTBXIgIHBDkYUkxl1Bk42N
hWXO492TYRXW7ql5iQ433g4r3dUb3xpd7Pubxj6nbrst7I/ruRTt2xrxpJ09yMvYHubKiItie7P9
F9Vx4Jo40zeQiCVf1z4uXGKplmI/FwxPjnfxuW+36fxYQy7wFgBePPPpaieGdZ2TwuZEDkFbV5tM
se3iehYWCCaKefx8YvDMsaUd42NFGqFNcLA3LEJXWmsP2jp4NBYxqk13Np+tANo0L+xnWp7TTfr2
t7xqVC/COJKsbvghHoEUjHa+zJaMQp6g4skvqdschUUxT04zriHkAuKa59k9mEvCBtBYfN4xu8ri
vZiQDOGxW0vVhGZG1bqsH3zgslOUKSHd0Otyh7M5/jBsDPJp0odQkENxsooufEV6bJRaV1KEJjCK
HexUXBFAIQSUjXvpSHjebDFWLpJ7yC7L/CE8I2F5GBbQXmgPz4lRQAOIv9nVM6S0bB4Q+EwZL+hZ
kfHop38vhH/D4KpwSvnz+pOT34L05XdHsG8O1+nXvq95U9uCUpZAp0H6zWD2fc1T/0HHTJfBW1Kk
4ORFd/jHmoe9Fezw9zMZ3o3vax6/pU7AaJoapkIZ+W9ZXH9p3k3HLgEkCiv+dJDDG/dL1anLo7Kt
ta6gbTEbOETkWc9R4NbJwrqMCPTOKx46oeozSr63Qady0lMHJc1VyUI27U1vyIU9DC0yjrStoMub
iYz5lK52qCyvZZPbkAMiNCB9zZ5XjiR2zrc4RE+SGZpfrK5NSpLS2HdSvTWKK6jj/5YB/D/DQPlb
kXB6w3jzwYNP1MA/H5//55onL79szky8zL///e8DFZCDOjmdTYCDn7bqH5sz+R+0OMhTk9R/snW+
D1SKoBRGDXoQEyl8ytf5aaB+urT5r9p0rv979VF5qoL81Or49tTxMkI8pzqqy1B8ftfqkCXKjYqP
xmRcRtI+yu9u6pGDrtjcwwpVolUBsjVasLtqUbnfHuLbkY88fqT/h9D31Zi2U5nxgTBuXE4ckxtq
NMJRrYaEKP8ZkWEM/CohVupquiLIqIA1N6iomGpPaJeMdx/tKdLeS8JJWB4PJTYn2BeL8faAlSbx
lbXwXNVPcnOftK+9+HALJy0W9zawE9pB/Ervph0ZBB22YKgYZy9l7LQwFvtVi+A/ny0IcwPpSfzK
qCzLs7k1U6cUHaOeY6YZyTiTdbuWZVfllE3SKioKktiH9EkJLgUOpMZ/TQC9IXIJ7/PrqhgNRBrt
TmQ/w0lZHN5HFQBtuM/jeqNFj6rXNwuZ+jDB0A/UK2BIVF8TihaNS+SFJS0rw+kDr0/B0NKBdIXa
IWuMxAHNANKGN3N55Zx8dYy3+AJinAKMaIeUTHYE1lbvI1lnxMIRYmmQIY1wxJ4IdqOH0BnRejta
1ZlWFfshFY4XVs0OM4jVBwt9opOTp4rg3jxI+ar3F13Omr5HbKoj+ebkN/CK2BxAa8ken+vIla8k
qDkEDl9xUV2dCIvLzNUNOyM/lVDIzjGFSRV8Iy1MckXdNfN1RYyPVWG3ExdG9yTny+v+9pjHZK6/
CKDzOOS60j16IHKcZ4/d7R5dWV+cFMEbTSRT1i2aS0txFyZbHc02oyjvieaY8XTCuQ9vLCTxoXBV
00nTrRqiccNnyJ6OZN7IRfup1O/jVnNzuCArFJjdUgoOJo84s4UDudx9MQcfqDTbSBBW4yVI9iYA
uGLjywvq9kp6r6RHQSaDfaSk+1QHm6YTeIEX2EyD/r0NT+mwEpTnJNzFzLqJbsnw6APUrLJbZo9l
DpCgPULmaUlRVrezt7I83VIkO9SJilXv1oUbz1M8UWL0Wojr/Lo0xNROSiJ/YpKkW0f2E7shSFTA
FjJiYyylcxbt29mizqiZrYvuiZuLRVoS+wGGHiHLzSmMEFouZrBVdMy/IX/37T0Ct2vuBdqqJuAi
PrT6pmm30QxW8FM9iZkDgsazra5v4mSnxHsgvc31bkYeilGty2Sb1OuYF6Zb5l//W1aMP22p/dxR
+9//M9aVbx1wTuUQdCZcKMfgv1xXioKUz8sLoNLh5+XlD2/mx/ICnIc9ztRNmzzwnOK/74MglTK9
SywvkN0+F4p/7oOUf9AL4yzOTPpJMf1peeFboo52DoKuSCVa/FuUXOWX5eXbQ5eJ4qE3CCZc/two
/VR/FturXteRoeJtDA6XFm5OjPNFIvumSdSdgMwMs4MEuKJj4kyyRau/5e3dKDs3gswk5WZpNJOp
Cajmq59dFMqgmMhQLI6YOTnJ4trRv5byekDONo+khSycAj4Hl55layaIltRcpnzRQrg0M+wzdJm9
/FVEtZUckMi36RbWj91F/SF+wvI6PBvVh4I5kNQXjC7hvgfJRTw8DC7OW76XFCegOx2V6/FJpsK5
zMLkfONRRqGHYnTK3Kbpx4FG6FHiASlXnsKAHd9Dq5U2mgCdbPPSkY9h1nlqIBF0j7qvkdNPsqYQ
TDE7rfrRo2ip1mm0l1MobQ/1CYAd9gPK8a/QoiytkQm4GEhlvlMh102TacdBWd2UdKhky2RFngV7
Tzfp4Lt5jxI720QwSznqnPyOaNKSFHsCNZXEozWIgnxxzdV1uSF0w1YLfBGDWybPMzH/miYPRmks
jKIGdubh8GnjLRXm2zEw366pU+B0ERyJukThpflHAYC9nCxqHMHn6Xw6hZKA7UjWy80pHc16wq9s
4xvAAesu3tzX3CZk1Hm4Wucaqjjy1cZ9kjyf4/I5tl7oH/KV5r1w1kbUZom8AqK7qigHBHa8nk7d
yjrxPvC0L6YTbvEe7c0LCexFi1bRIVgh4sxLimtn8VBjIlZJGWVZNL3gcXyX8He99ZAu5R3H4di9
5pztXUyvJpnNCcnVFhWDGf4XxdYvs8TBtsqCXXXOdbQ5IZJGTWSG0RDdGYFtH5e670JhgnzVRIRG
OfAJZxSsMkfHxUTTpOadtgoKzhk7gXmquhKh8+mW+I0wmkpAo+ldtflMnbMlMkPPrAevx6gZGNtW
CM7GeN312EvbdFloDzcHJK/broik0gRLkFydDRogQcT6+Ll6jwfWaohWnEp30va5NPGM6S6W34HO
ztUmrZMWTTIuFcNWEqfpvIAe8dfJcPsRMEjrl4K6HM6teD7MqBcRHTEvE9tEtzsBBTA0o1LHSIDQ
kjUWfv4Lr632dQS1iCoSEFgzLwbStjG127RtClQgkUtV6hZ4gmGjx+bHAnVOPYA13CQOILJzf45h
nQcNMQwdf25npwpT6dJ/DAgkjZcGK2XtCv+XvfNajuPosu6rzAOwFOXNbVe1t2h43FTAsct7//Sz
EhQ/OpnRPzf/RChEEhBBtENX5slz9l67mkeQ/EOcsli53lUEpuSph2ta2SUAZED0JI+z0+au9MJE
3LeYKc2ZH+nKQsLXF57olzHYHgpiPojgDpmGEIuyIdJ91hv4zlSGCtivRaQfzTApowkBm1GC/qVh
YpIZZN2mmXk0QRYwHcsJsYceKfoTBPpSc+SJZxm7Iat2gf3ZwZ3HlRoGqI6pfCJqrn930+8aCH8k
hhR7iY7aENYMh3uQoya71l+c0qrkj2l8v9zG161U/40tT0ThMnoVyde0sb9upXzJATaPrhFVI4cl
dtmvJzX9N6a/IhuK7RT4Hvvlf05q+m/wVHVCAj80vAYiyX+iZNF+VbXz0OGOKzw8xONinvy9KM0K
5cgsLd0h15P899vaviwNxkI2brfWNW9b1/HXSOqx4DBuvUvaK/7fEW9N7YZYaIt+QEQ6Qs74R3xe
nxmZLsCakmGP07aykHm4DWVgNjPtPX9+9J0vy9DnqHKwc3WnM9BkVdPReYEC5bIdFrgtLlAqyjJ6
SDCS5ER3YuaWGXmqN40LgptlDx417i2p21UV0TqbHowwhclMKbfaPINFMu/O5SMxNc3itj3FDwlK
zTsBHVkxJgzpgQJU9TCM0BsuEW5Q2vvNwk9v5eDAOag6RI4nmPrpKwBQPPP4TRxt0Xa3YT7ODO0t
lU3y+LJZp2ExXfrVQu5B+zER2xTrKXkeauFRhcLJwhX1ayXr5wNQ63g4c382rx4mOws5mndRrvmc
T6oNf3H7/yJL+98Izv6PVsfA8qEN27T3uJqFHeLPr+fz+9t/3XNF/1wZ/3ITXy9n9TeuZS5NVVWp
Pn+Yiqm/MfMi8doAnqnT9vjxckaSaiLq+ALR/KEyFrAnLkHCc74opf/B5UxH6bu2i1jLiBdAsWrR
GEIB8vPFPFV5a15KSd32IdXFaOEC0/X5lHUvcsAIekLfCarA+hsLiv7jKE7crSOr0PdMhCe0JQXp
+fs1RE50PUBzQGK9oq5L576XqWKL9D7l0io6AhB7B+9d1B0bhlzh1H42JA0vX90uBoeJRbMlsZ2l
IKh9jPXyvaH0505yvNoKcVC+qeZBmYjbIvk+amipp9usQOHUV/GmxE7D0rpsS8ZJYTrPMmWTh5ob
WAkLS07PJ/Yy8LzATVZ+8aXdzpv+8p7/rgr8ntj1q5z3x2fNz/v7Z91NUdM2Pc/aCBHuXpgARNVM
rwHUV1sAHN+9Lf/gzsSNfVOs//4SQ4wllUIcoX42H0VlW9uSPqnbwb41Jvm+rVZyiW4YDdpf39Gv
byGelSqyoXgTIeD/qXNX2mXeRnajbiNEDL05vFVNd40Qpp3kXWowB+nR9fz1Xf7Rc9O4NkSYBeQj
R7y9vjvN6ZVTS3YhKdsoybaEiB7ZpsGlriqS/f76nv7oySGsEjktpPeqP7+KU9XphdIbyja9kB4t
OSeu9E07mJtSOvaBSl5SMfzNXSr6Hz49fAZc4WKD/RndJKV6L0eppmy7yCBRyLQOBnte0r1GjuOq
9ZJIoy2jg1nvK50XOGBWE/usqvXJZ8AM7u4tJjioCRQJoAgCbtpyUq+uEHvdjuRAqRegdDHBi52C
Pmk8yPi+WBxc2bqPpXHfZ+EhNKtNZSvMU+XxGLe17A5ZtPWrp6ipD6201yZColEVziq5OWvdi8/N
Z6oyL1J/LVXl5uLLC67iOWPds1nHXsvJrBiqjSYTSFelB9O3TmbFLgrGITQauCaN/ZLmNQEJjCub
mgGoc5MNwUOrIsJkalBMwTLX0XYq/rrV4OQgGTiQhLeRM+CQiTZtkwztTGf1K4vptdaQCcJp2QSY
ROr2nteHAoHCwNeeW5XniCIFT57bF9FzMdUyGAbnoMbOXlbuGxI0+vu6is8OUFuTCIJWfmkJw83V
ianh59JPV3LdeplyAbJLd9EH4R2jgy3G5H4gFHwEHFcpC6NCmq45sbwtigE0h1bgLu+jZWW/s1Gs
7FwZrlEYUbXI0g12eZnYLNx4xTjaCyVM0NTm8kI3mD1qLF2jTVtO5thRrGio6eNTEmJwpWkX1Ctb
x4KZIUdgBINHr0CEM50HfQvx+So0SA/uo6uPq+JfAc2fC2jEgkpeE6p1dBGU16gpv1tJfomHFUaU
9+a9+rlM+OUmvpYJ2m/MbrgTG4fLL/MZENzU7ojYobl9mJy+Vf1MdTBMyULY8qW4+DpIJGZK0DBZ
m3nQHwFB/6BMIJbvl+2Ehw6B09GEflPVftq7qmgaVXMwwcm1NMGIoTymEmLjXeocNOrYy7yqVnW8
KbKjiuoC9yNXRbS8inO6acsB9gDENU7cNY5MUTzraBs5BF9gdDCkWHfFI9mtFWSv5sGIyCuIpXnS
4W5WHpPAnqFXoamQr3Lbi9M5GChJdQsJFSPdqWcreSKzpKxOgfk+2CtTWbYI1I27WEabdt0r61go
BKDnmmenXY4G3AUDwUk9q+seNFZJtIBJWiDkN2pudIFvlblXi13XLZvqJkprNx5V2ALRUqUdFjKJ
KPd++rkcn9Tu1vRPo3IV5m+X4q0EE1japyw24I1XjAzgGl0nATma8VnRdlW9DkysKaU7jIsqpHuH
+ADn5jK1SJLxQAIDuWnyRfky5GCq9ml8o5fLzNpd7IW55xk62l0NtkkFDDTrk00XLIfLiywfdSJs
2k1U3XT6Xa+szNa7jFdJg8DlLo9ODRG99XWQPRj5OgzfJ+fGoKXPeMZOp5mtam56MT2HHkhnTOD5
XjN9X9WHOnmGtF1t7Pgc01g6jyG9mGZxCV9EIAMIwULE60Gqa2cc4dzqejm4nZt85rdXXSeesU2U
s1O79nBlGy/TwU9uzJdWOd8rS2hWyC1xQYvuZmPPmlfTOqWwryDrbBVaPXu/uy8fwl1DHOBFW4BQ
nZWdpyDAZcSHNZd4qFVDz4UPUHX6U8VJEu1trPQL9O0IJSUkhJa+GVD1dIzcVFg0gr0Hugnd+7uI
QuBTxEs2aztK1YzWHKJdkE2GS7MHGJLM6+WajpvayeweJana9rcolio4BeQ4vUCj3NI32zOCmknw
StidQKgUl1kP9z2Bl05+66ZBTibEpUD21CcoCpDRXnPPeYZyUh02IO4EdoWXdqnc2ttuSRKk7A1Y
q3psCUSNe1N4xQEPksxwJGbHzNcF6SPMG4H0lApRDYAvNcS5fkKfaTj1V42zsew3x37TzLsamhI8
ZH5SQBwfEAIzB41441b7wblTnXDFwZzXcsN5E5CbdKZQIFLivShn5CdNXosupr5Hqyq14OeIwsLO
jVzWJuLJaQmeAN0xPWGerpH7BuVDbS2FuYwG2xXusQqdCoXtLXHtGuftRshXSm9VuflrMdc81WSU
aczkNSgBDvoCgsU4cKU2vPQvmbNpKVD4ABOPaKcUwiA/Khobq2oDqAKFar0BC8LrBgBotHNvTHfS
FvWbvq9P0yGhPGNmt8P2/QR5Mt9fiLMFi9Jwf4KLtQ94Z2TaHmaChOKPN017LKt5e7zAEeRdlLK2
Zd31Ztt4D861aB/eFdGTvuzbZ3PfhE8aPITrKn2cZC8FhMWH5tovFuNt0q7KKHb5oDWQDO/4E24H
wKGy23Y4xTtehVKZWe/BXcxZ465QNvpM8PAysN/9w9C0YHC8IF6luwAdWK/uSn/fAF5RUTHPb5MV
jeBhiYK3Mm+Q5Sl6gVxIwYZPVbgFS5Nsa3Lm5Tk/WjV4ovUR6b53O1I00r8wDIlA7SVyNMTTaPJE
STMdSMmqHw1tWT8iUVcSDcCDsgdeJygx1l0bNvOLWXhSiPqKe7RXEII2dDT+eR3xP5u0/W+aEv9/
ueBEIWGwoXNuQUDB6Vf+6/5hWzfhr1EeP9/A1zJC/U2c6EkvUj7iOnA9/6d5iNcVla1lEtPLmO4j
r+NrGaExbNNMmaYC2hORWP+teaj9ZmLX41+DrxAlxj9KVyL195cygueu4eTVqXPoYtBr+f7kZjgX
2WzacdpydBF8H5hWz1p2g2xIJCvxWTK33hscYESO3TsrslU3i3C8pfy/cAihRx7Zr2N836Knhbaa
nfTMvey73LMCoLtrNB65dmNqD6l9n3XbB23xpB56x1MPAAmmCfT0zGSaNCvKWzK9L5IrnS7XewRQ
4YxhU/GZqwD5fSM9lfXBNm+sFfYUNb3r2AofEVteszdsOQwB11qQNAt31O4mmp59txmX49J/j8jb
6TxVW+bjSkByYY+xhzqCEiWAEEvB20ncMt0yNWSvmo5yB4FQ3WMtYDK+DxpPHV5a10IzPENIPwNj
ZqKVKB5YxErLIx0IhI9XRkdJuy4MqM8PSkWYnLvWo1NwjHM3VLehumiSq9TeDfcxXOXcRYV/QadI
SJ3H02nMdcmjna5lxLUC7manJ9ZV8ch6QtnI0UOwK7wOPp4LuD8h7V3CpSqezfQGsSsT9CATyQdP
kZsYCgZKwwKaBtucVOOd0LVloe1K6rcLzJ7KUxvWtGEZytqSaDilKQ8TB8d8ePHz6x7/yMQq5SyS
4ISpuXq8sDv77G0hLy/zz3LBftfCC+a1nAuJAkTZCShqnt+z6kOHGlBSELHwfEeaJFTQ32chcI5E
5Fy1G4d5wvRmoc3YhFuSp3AMz0beaZ2eHvR5idylxG0BywvciLivpl8mW8G8RBvOHBMTTBRSN5aq
m5v9esS64V4IqlrE1Y4aCYoQredhLNbubX+EoVNLzCQ5Ffv7Th3PKjKkk72lJoi2G17aFU9gFj/E
4RKfxSr0rT0yHylgQpmu2Wkj6qru4jFPWDJIHRuodchPbHjGTeRvNBvpag7fbSLvDpGy6G6L9MWq
8M/iIwldQu8kgKZ0xkP5RrkBCgYvdWDYbaYHaYvPeWEuecfN4BX51SGeR94L0Ti0FKA8L6aFYInD
cgQltbE38QHEEgR557omUtYGNd5XswiFz3W7QcGqXJfzdi7QUsRk8/gRac3hbPZnHsBl26U71POk
Z08khh3Uzwoo4yuK3vozZq0H5LH5Z2B0rnw1XsFAm+Mc5/vd/hC4BTrvUuXkfKUq8a4gDbO5duxT
Me6ncOUMa2IOc2NH32/g37hWMoebyFh9JmigqbUjhmaeeQtldgT6fWyXN2zr5TIiKHo29kSo5eBh
5vqj5GrnM5ybq3ZfVUtD44WXZ3l3E2JKv+Q79TU0LE+FzMf405WLB423dpge4aLB/KIKXCNxL2C8
TZ48eUnrOcVtot8nEkxySrNdJfB5SascCkCHlEAolHT1lZKgpSRgSp/gxb9qq2xuk5Um4jNFJNob
gTvPtVRuQvODreRcjv2RfxrINxDASu9UfG7mMIBTuO5uG2NWn4W6y2hymlM9Mn9caVCT4bbWIG6J
Rx2u+bEkw4L0uJRhBg4D9UBRi3BAzzwwp+mKq4qo6lXg9mcY+aL0RUkgALlcCPDvwHPTNaJH9Bw7
Wx8yMxbg6BWy5L0IA4tI8JwRVlne5u+c2ChD4cIVm6aNUfGvepCHzqFtiCJ9zkpXz/xtyFja9pfV
ub2x9d1z3i2l9DpSl+FJljav6vqVQSUMUv2h8A+dNDeyJYtrNnhgEWE5l+6IWM9f+t2sf6PebJh/
lsqbr55NYtqwiCHU06lRmK6a/mIJclK6C12UdDE/kUcdkvYWbunl9STgRH22wDRXI4RjXUHzAeyL
xbGYFxNFmJvvIxt6bLknOeEdXZW9Rwwl53sVz+Fo7/lhDv6uZeQF/84Q1L63NM0XOQRa4xUgJg7G
JS5p+UGF7sGkt/ssGbOS+ht1eppbV6TDE8dMNAJXwbDl33aXuZof26vkFffHVXfql1YD524Gw48f
hKnATjs6wbpMHq29EW38FYcfJl+qF8Mv4iDXiQJ6jVvBl4kfX4Zi4eINxQkHfi9/8hWNB4z6RCj1
ALJrywvU25F7kSTxNmasFT8EIPOO5aNPtQiY7izQ7qLDlwftBvtciuiR/Jk5szRRQjZ3iRWzbrzj
WbmVn9gSYOhqS/Zy1p7pKZCXzKGRLQ5H9gg8FkgfAOC98XCRP3RXsUBBDkdysRJP3ZcQQAsv1Bes
5BclBCiLxjNVUxdGZ9XRtRs9mM/2LUzQcc2Krs3ZefX9wJaFUXQ4GcET31CvAmIRsBpwk3jGDPae
eUbFzPvkQz7PNZSygoX+kyX4ksgkivQIQaqjhSov2TGAqVcMyz85XRh0pWJOgnZOcSz22QPLfH86
OosXOgT+InuoNJFM2rrsmM/O5vk12b5+SjMj6NuWb2T5VrAh+JLHdfmZ/I/MmH1KVD8128aiiwgq
d56O8/gBXjVvTc6eQAGnOs/VJDWmrYjOTVdCx+BDsYLMWW0+BUUwZknAjYdP4ROkSHLsF6gpenUN
3lR65wF+MuVQuhiZPm1xoEp3UJvx23PRIqq9LjyUsEOHPFDULdRV1TF9TbB4fkpDWrBDwP1epLUZ
bKt6yZyWBcwm9ZFjxydoU7pkXpRpa+/Sxsu2gF93EHPBSJJVyQfmuYO95084hJJ9JvZVbBB7eKLK
/vcP9qph7MoxjkOMvWIl5NLQt3ASc8RC6JWW3LiYcn4qkks1dXI7bcFYt6ZbW64GI9FZQHmF5+Xw
4Hb5Ibm80G8S1Hd1DfoeBJ/NRcE70wqvM5YNi8zInuyhc6w016hEv2vl/cFo5Q+L2O8KeDEh/278
0IbacJEk2sH4xHrljZdSb97++cnof3Pm+T86iMXrh1JBJdWGweBfD2KPz/Hb849Z6h9Hq59v4buT
kQaYh1hbIWRn3vvtZMShCXEkXVTGWKb8cfz5ejISWeq6LNwTlkIH9tu5SP/N0YUKAj3971/6J+1V
W5x7fpzW8dQZ9zJB4wT2y7SuRYWXp1JgQnVTrYNMF0SQCVmh4gyIM1NCVqlib9FxW/bRpqbLNiy6
wvJGfZsUH2sdBsFoPS3QYnoFDAoTA5sj3IL0H3GZqdY1pykuEFilLONEKa0tEgz8y3HCZW2SLKu3
1dLkgkfvxa/Qn09wfq7IBZ85JfquZO3rHNIqEhTkG33eyO/wveP8fsqfJtZ8ZPD6XEbPVBrpKsQV
FcfVtu22/aE7jeGEopxSgxqEizWMHkbaO3MuXWqPfuMQ+k570X9gWeTvKFEAChLznrRr9JecENlY
+Jyv8s8M9mCzbl5agENnEXobrjgqDOaaKscuXvTmjgqe0BKkl9wlCfBautDAjx4mMYKZaz5JHtTG
3GSjnRL2A9YXTJL5HgLwFGwnYHqOn2IGdekIczox9RmEDxnAtzdNnj8sM6yb+a2hoWFeWd3Cqq/j
4bEtn7PxriEjZTjFndeDENWqpQ9BKKAgjOQl+hNtN1nHLrFFxO6YnlB5dsfE2fCLYHs1RsRZbng8
wFQq9S7bSU05y3bW0bnOkWUe0ruCcLSOBvSs/ywdw4N0lI7y5/iQHpIb6TU+2zYie/eyGhmXA2LP
gLly4vTgKuMCmO6LmbGGdO0+ImhEqs7vaU6Fwd8pLjUQcsfdgT47gO/es2fGRtsIB11113rahggC
t/XStTkzlq3HVO+qmYuPNb+/fqxF9wr7aEVicPTUzJM7w0jd5LIvJgSwezR1KC8Hd9rgSOe//kFb
Rncf5SySywE4aO29EgVAS5lPF8oSYQ6p6/cTn7wKpGgzW5betLzsanSkVEcbRKdzYz6SVUCm5gFJ
rPs6aU+SSrJGuzg16GXg5V9uZbShnCCv4nLHj3000e57leKCRK2BzNBzz+Gh33QxscMGP14cjZF5
lUuvtcyeZh2A0xK7LBQE7NTxw3hN8QfYlzfWYVNs7C16WN6oKxAqUCqqjV+sD/6WKGeFzh2Acpmt
nYYnTc7XIeKksbNXt9yCc1cujFtyQQAzbyGWKnspv+YmqV4YdZKOdwyqM0ADmAVaegqcU0anlR4y
fxVRFnHaQ6gI65eR4VblW1KUqXy5stxbtlcOpeKGrc+0n6PRg7XlYSLwEAFc5fZ7E9wMyPx5v1mH
qVyUNkkEquxuWBqobeMH5z1I324trDacWYgSUVbZPPcMfUP7BMMlSRW4aQUMuKEA5TnEDxg1qEaB
aILg2SiIkC1KSKqqTb64FXjfWL4LzdvpiWMwr6i/Ndv7CwtU+rrRd6aAbEleBm0DYwatE/1FJRae
BJUPOAO5ytazc8dLBAL5416HJTEoF5JomCRN2UfSWI+J9/WTI7VTFSUhNMgzYF5tIT8lD/Aafv9T
5ePXz8XfJw80YsbDeDBYG77+KT4O17DvP/7OfuacySmJteOalpFnx+8aUmMCiZB5Cn49tR9jE/j8
hQBtO+9SsAZXoezFGZ8XmG6pIKLLn4UkjVXGg3aRbAULv8XrIBoHydaAWvlv4fA3ikzcBYinaF1i
RCMdlP7mX3ZUZ+9Znf/QUf3DG/haNxi/IQxzcHgy/v1Cz/mqxjR+M/GpIdsS8qVvBQPaTJFHr1sf
ei/UMF8nssZvaFZQaFrwF8AQ4JH4ByUD+YI/lAw8ZkcRsB+UY0IIo/4MB0ydWKr0Hu9QQKp3CNck
iBftVV0m9FKAuqSrQb2ucPL7vIt566HDJ3RdhFk1LptPfx6uGRqEu6kj9WUm8Yu2l44eGrgAk7lR
owO6U+IH4AFae+ynWyN5pr3G0SYHaAWVWnQEpnNLmUKJTsfLri4bwudKr/PnJVOOg2B9lHD1VnY7
FynEUx9fVeOaeOW63RJntx2CXUpU1riWeqhhq1bHkESu8+QG7YLkN6D9Bja8xmYSS+J65frBIezk
40BUFIs7gQXKdYfiRWXH7/0VQEELsHLbLWzFu2gBtuuDqmzN6FCQFKXgCbsE89rZVAaZIY6+rhHT
i+W1mnEMyea0ZsKSTEGk1El2V8p3Zs6gqieEKtDcVl9U0GOI4Tr213K1Ec1dccQEZzOcfHgyr91V
p5EKBSVcZGP1sfFoJg3SznMFIEADASTxynWIsBk6mQPpMKDslfrezJuNEtHl+eQkhdwnbYkX7CaN
XzrgCpmLiVBKCPVYBQwDben537Xi79cKrk5hyYZp9aGe5AL9c7XnLKxegz7P3/7rLkyS519gKL/e
1tdlgzOFyCrloPGFRvjLcQOR9oel9uMk8m31QGsGCQXwoI1PSVzz31YPWUCY+Y8kyI/xzT9YPZCC
/LJ6/PAyqCyZ359hJ1+zJkceOHD4TzYQDemKFDASkCCqLzQveaX/RBKGqx3S/WUezrFluGtSlshD
MklxcW7kdPbSL2mcuwBLKF/bK/IH3h03WASLy5zYx12zuGtndLMYSy7kfbyl+k/J2ps195A9LyxZ
7whDPsKakHhu6qUye6GlP0vdyxykOz3bkJupRXW+VryaRY3IOxc1qjfNSHXiM5BJTxGtXmWFVWOP
8mzuHHQmPGvbs+bd7ERPbDs++rvQVQ6Qr4azuvYXxeqy5PeevLcDopBwX72I0GDy35oXh3a2PsuX
4fyFaawXeco9ehWiB4FcuzSstjT7vOJ6vAUyv0+uLxsaLfvLVbSIjvlSfAeoFNdeOwd7HS/jpU0i
J/AuIgukuUZz9CVeaufaoPu4I+mhf8RoelJP+il7sSnBUag7nk1JU7MqzYjxUQhOO4S3euNVL+qj
dkbw5vWkSzwuHXe5fIf2TdZnx+JLo50JMMnwnr9iHry5PUFHuRm3gLQIjurOeu0J9blCAZV6sv5S
MQyzV5SntMSmJ7BeEL/oxmUDhY5GB1V175i/MSjJ58zlKtxZXCazFtcu835mXqzkZO/hmllRtMHL
KjwUOUxX5CcmLsCaJntPl66lYsvoAonyeY6dZlx1V1SoIq/nfYO4hJDHK8bat2wMprb8d2H7m4Xt
S+9DBUj8IeQ2zL/Wp0EpyuqONe39Z4UaitMfb+TrioaPkxqIJgUTZEwkouj5WgkBF1BBFoAHt3S+
/XvUhf4bxCmaKnzjF/jqtxXtw+KJpA19reaYVFf/pB7i3n9poChCJ/cBmsKb8+N6VjZFnJgXAINT
2G4zTORBBn7I/yJY+FMF94fF5pf7oYgDR44yn9Tpn0Dg9SX0Kbtyc5tTW0QDZ2yMXObIPBjzPLFw
pj3nOwkduCyzdMJ8iSckreeNw4CvucwHSgwfFp5kYO7DMWbeOy2xb11ACTA12UJGNRb4hx6djNWo
56bgnzaxa6qbYng35bWUBIwuttPIyPtyKBo6DOVNrvmuwlTBMG7LTGJetTMuHOOJIbwU47ofS/WR
4LOAs4r12Okcm+pLROpSrOGSbKy9Q6FxsVgWrebNMYN91eCDrRqdgBuLyD15XNSj0W6sksyZdrR3
ZqUuJhpEETq6phuwziqgbkqzIzhlVFd+TnkZD9U5rij1zGHvj4syJp1ZJgURvRAacogFtZSSMm89
TBMvnB0F0sxQShFeWLgFbWqtng+MTCTrmCV39nDA7K9iVLXwwjOAy+hr7aMhy1EelWfaXv4Tqly7
lw/Nukd2Zkg3th2v7OoukreScxMQFZthg2y0cduGBJgUc92iNAanNTmDV/gegOzdYNyHaKVTjfwS
mfnzgNkf4z9p86TGip8d1dsI2t1p0LzRepex7F56amEyY7Xy2e/vQ8Kakn41jj3zIi+AX8Ab1UX4
nPvXl8t1KsnnEPblGL70BM5yX3pvEle3ssULHii335Uq/7M2tThv/Oet+tMWr/Q1sni1NBFD7spu
HZHola3/XWj/ZqEVBy+N1w3LjCyc5Mhjvvux/CIEdgHEvle/rLR/eCvfVloc76oF9w6t0I+WIUQ8
nEZZLmlk/3LyVMgGF14jeugQ6384eQKSZ2XkO75Uo/9kpYU9/8Na+/tDh9bHYi8QR474+nfzj6yf
Qk3rauJ3MtrCoulbcFFxdaTRRmfGKJrSD0gXkcFJ/pU9yVfI9qt2Lj/joC/pY3E0JVl5rjkrNT3J
6OmTecCcMR/SK/q9BRmPwZOA7nGwzS6vpHhsgY8cxVkv5zTVn05o6updjtpBpd7i3Aq19QnR3HHa
RKtgH2zqdfjW3OU32ufwrd6lJ/72YKHIw25euvFNAT2FioYOlzMbFU8+Zp8zMqbuZaZ6N8r5XXO2
yDwd1zC9EhYaiXGkODLFTD1dc7s7sJSNjfTSNR9iVEywrDtGXzPrCvAIdA8Gsjb9oAwiyHKK3Ore
1DF+c0aeGb5HLk5LsB1RaZDHaC6TK7ZFHRrP7JxlC1YKvFKSktz4jhY4/yCcl2RvQ/o4q3p9E7q3
j4P7+Ij9YAa4ffb4vJknHFHtYEfbr5I3YXfNQZY89Jqh6WuGN1Jmpf+Mo1pHcDHOFMYA0cnfB+MC
DUm0HvExW/D/PaYAw8m5jp8DssWwQd408A4+NyJhS3kdjrSuH8w9LgoZ0VH4XFcz9QrtIvZPzshX
qog4ZNqQvaIK4buzB6rH6TpAnHlZtFvz6XKXNjPlpPRueN2/DYcSSWZKg3Ve6V5NKDaV6b2BDohf
j9Ybrv5ltNPP0VW0sXCZc6jPPRWfx4NynR5UUqHQgTqP/m12E2+nV3V5Ofd3nJsDEYsMkYVYeO5d
PU80al+mU/XQX/W8+J7xxuFeu6xaNip0HK2Xxy7xW8nmciyv6XEfUXXY98N7ejSxv4mo5/TG4me0
zn2+YZbsrY2xrK7yXfaMhgHq8Bn9dHY4let8HZ0h4fA229DfW19O+q65C0/jQ7LKDvW6eJaubI9G
/IKZJ4lW4TI6S8viIFrf+oP1udiijZ0T+hZ/5romM1ZeGmotWsOQJicjO4npZoENvE3tu39X8L9Z
wT9KZYWuHiZEli9EiH/JQ1k8V+kfW7jxhP14I98WcEXBeEczkgABUfx+XyqrMhhUVmNMFD/SuLFw
49oyZAV96Bep5X8O/3wJlCbNRuCqXxgq/+Dwr/x49v/y9GVSDXBws5eY8k/r95AVieQohbFlEihm
ZeGLOd3mVDlG93a5bXdwBgaOxIayvjzqT0XEOx1JPwmt9ft3W+EfVCjaB/f7p7mnyhZHVIoikpx+
Ng/61iXVa5WHoqGPZiFBgJFD5hqlEVHPQtOpGrPriOJZgYQJQ2lucj6WJWjUGlzL0t9wQrXtXOA+
iDjMuQbHiSM8NlIOpH63QZmCb45Q2BJGBvQPGKcgRyck9hkI6gtrZWR/9m0vym4RxV3KB6irebqV
rQMvDL/y6swoo0eeXqIcq2YOEtDBYG7qhukbR1dfE/nXGUjqHBbVu8pGBvg6WBeN8pjiSIhMBRAS
n6hSe8DTCy9v3ORUl4Ua7eymWqaxc+yIEQ8qDsttt4uYd2ZeM+F9wOUn9w8mKZnIWRUAsYbbvhbZ
VqmXlYZlAjnnvE/m/mVaxaqYguzyliSC22nJ+gJT29xpyxjMVXTPbEioL3DeOLOMfxqomwkcRkTO
CxSRWn/rp5NjelriBdMeFT1wbdEkIOSPFBjiQR0PBbsRXiWM10wceAC3knm/xCVYIDQPtwniP4y6
r3mwJQlMIk/Pa9EHaSNz4GhAcBgrxxBdvwfaYK4X7Bb1ezAqp1RvdlbW8Wjjc1XKiRC8ZjVKvMRr
Ck+zNgmhrkAxLsiHUJj6y4jOsXwQspPAhGtr2BvdJ1ZwypN1W1zWwVDehLmxD/gZ13Spx8S/Jcg4
sOYl4A2LTdhymb44mEP0cB6Qj1xyMxpvOM1CUXwwQQOzSaqhCcATgrsRc05qaZtrKa2eVn11xiWA
zq6p11FiHiMteTBHkCN1W7o5s7ZeemnpADNxqwFwjJ26slDKkbVoqmw8xK26XYTjzw7IbSVWgtc1
xIGhVkx1ASeg3usT57WRnJ1OZxwy7Q0BhuIQy4TpU2tLQ+xbXCov/h2ywTKftzTamvWo7dG/pdUC
u5DTPHcGirnd6V49nj5ZQY8FMuV7pOl2hPFIY714LPnID7e9Gg/lM+kcVpaRII5OQDuz5SkIjjFH
oL0iIsLN29UnebJGXbJTY+twpm65RCExjCbHSEwQiG6BfIub0PBiTO84I7uUhF1XepNuovfoSXuu
nhVCTKHs0oFn+535pM6+lFfTzniAU69jlyIkqzpwTUXKDmGVxez+AUkYidvlVjERKlyRXFsP9YKt
cPapHbU8RupobKNSnaEVgPZiTjfg0BnMyUQBfnKwliuFnRhblZMWQgh/eh7p2P+7c/7Nzvml9OfU
A/lEN4nHEQ3qP++eu3nSpi/h85+mWeg/3dS3/VNVTXYmpDf0oj4cj99aTRiikQYx+mLTwP39/ehN
tKawMRi65ogW1bdWk5DxGDrnKYLkvkTI/ZP9U9QH3zWBfn8VmL0hDKJVr4gT4PcHILUJBj3pfGsb
ob3xc0Ta6aGcI7FjrNTkV73InWArID6iYFmP5ZsSHTCJq3R8IHyQKcDwmXZ7yxp7YaEW+B5HfcUi
0Arng4OuFhnALcco1kMi0xd4Eqxl4QlgktjX9P2dzpmmXKOG668+iECM0UPExyLDWNqatx2BVeyH
RKoX1nNLItdbS3vJxXOgO3OkMmIA6D+g7dU8dOPVo3JD/DFQFUTAXNP+ndwTv3PzcalnXuAim5DE
yWxyiHVHQdpVx3B0M+UNneTMUF9T65q5gbyL8QTsS3lzQZJ/l5t0aoTNIWNXvkBFbk3Ds/sHYbvy
X3O0LtmkzIn9AblOgLJbtKss6twi8YjRYVqJHa+23xEksqVEYUnC9qvf3scJstNHkTYhfmfxZ+Hi
M9AvyWNAz1rCKxi7MaM9BRpLhlNOfA2xr/RsNm7izwuOWmCbovqzAbBG/A75BitYa8WLTLepuS1L
0pCaWY9E1krSc6CfPg3lZWjNAiZFhD+B4T2+AF5O6Juo3ZXpzlGhrA9vrTwf3lhXZc7AYbqOMR32
nFklHiF98xA3G8cz7HKIA9B/I/hAVBIgV7X/m73z2I0jzbrtqzTuPBrhzeBOMiO9pxPJSYCiCe99
PP1dQUlXqZSK7ELjH/xAQV2oVknMyHCfOWfvtSdDNylRUHKbpH+EhP9R5A64QXSEkFV44SXW3x+N
Umnyr6unjErAeS3821t+8SlnAxSU2nFEocv3zZL9c4BidITboLKS/64z/Nndk6HLgDWUvxutzgco
iWgG3Xg3WCM2lP9Oheadf/FzVf39m+P5ViQw0iNl5dfxyYssin9qaW4kiXibWifcK0qq6wyxjyr3
t6ZTPbhYIfMwXHdSEWxSpcZiA1HAMxCO4XHts4WWiQDsmZr9Ts++IlpTJGmBj1D1FSB0PvG2LAqf
Q2keFRst3hTUgYeYcsgQZk8JpqFR/Sb3zVWKkgpX5pOALTxkcTLEe8KKiNRr50N6FAu0hWy7Va+Z
Bi49bow4InjeLoRhBxoOz/m93lAhFzB+sALa0sxydP1UBgcTrZPoZYldJOFOI5Qrt9w3PfRLitIJ
RlS3x5fhaKuKahXGFWtXOHDsVO9QFtd5MczdIEGE3U4KjYw0hGYe5MViXzL6Bg2w9xKPBS+uoHpL
Q0yPZkqiA7xTgDF3vYflQtsUAwjfzH37Z1nxybLiW+9q1P0ySeNAVMZu9F+/sPOn6JlXdvl7RNYf
P+jnO0s3hyXLtwXAr+0rBD4kAIJUI9p1ZK7/fzkPMt+Roc5b9N6Ol2jj/2jI80cUWwnoxM34twEL
ksyYdLamGL+5CvzB5Ojs8REcXzSwWgHEDp0NctCZAC08McAQyEayJsK8BSHKbsLO8VOMk8rItxYX
mbUek7BSLGNsqSYmhkqWyRZvLJtSa4nPoMW3f4rlw3AjMMXcKKgC78JlexUntLSH0f2CSzojE2jX
kOd0tUG1z6IhIkyaRYbm3o5p3Z34Ov7rxz8od1vtFJdHw7xSmHE7MgobDOHqzMGTdSj4QijiR7t9
zMd4IxZxOerdEDUejXiP81ox9lgTxvD4nK/QsARyMOr36Q5X6NHH+6amjy2cNSjzTTO1aG2xKx8z
o1zzzXWWbiscx+l9nNZHMSSgJkT/AxnUvvQyuk+wZ4xnMPLlkDNkJomL6Sn2jiMq5Q0BJH3wXN5b
NbVQLbNHUn0371d0wEe/dVIe/3mbz97mpxdKY7ZfVoX/XPFufJuaVy//9/98j0rgKf7rF3n5miSv
2a/u5p8/d/beGoQojML8UYD/c55FR4deXpYk5vqLjcCYGyTCZ8S6PBqaz19adDf0btD686fjB/6d
jcB4/IuXFkIxTRed4YFBwLiYaLU8FtoOtvDG7x2DQBYKxWnhz0UHTEZb+DsjSCs76GVrVmeyiD1J
Hytd+jUBtgSHNF7zxXf77mvqWMZsMMGaFpTmCBijQ9r6MjOsHzVjOhFiXynuWMybr2ICAiVpcnJS
Cv+L6YZf45yagiCV1y31Y6cOnalQdrBqg2pMfKiKjRtCTvWcIMwhjpXuo+IISUWJooMWXscnWfR0
289y49AVUEwbNzPwSw7mvgzAjUaDq65Nr4Bl72umrZo45NTAlHe6GeCLchpp7ZhddS06bQOQjRYB
EqZtaWBbI1CPtHgvLVg0xIiUAYOtjA6heF2nHtUDmhCyUawHy3wow3zRpi6m7KazXVWyCfvc1Ub3
ZOo0ahuz3oAyQ23ioICxhviL2BCfrfj4MP12GgzOc+KoR3hYN5XVz63QhxEbtem2Tb2dptSrXq9W
ACq3ESbS2mmuWj+49QuELa3nbLQ0ePaSYS50g9065CsnbpdMNNJQs058g9i26hqKCGoTEC88xKdC
de7JwXhI6dQodWE31bZhszgtguZpKJXn3MKqO2TRxudvrFSZFkPdSM48dSRvITXKrWim2bwxyo2g
RngGgtrfOHHx0Ldm/yUP5H5d9MG6FQBaGUkBc9pEiOhXmoIhgf2mViO7l8QbSqq3qdF+7c1ipcEJ
K1pr0QndwVHrq0HPriJkBn7lvpaIinxZTOOpF/htSvxMnQpYpUN5UndZJk55YxRAJfGTlzUwd3Nm
F3QPczeH1C+k7SyCeYYFWYVUHfrrIdIeVcMHr5eqQLG0sNrpQoouCQHjvHONBymsbtyMnLrMcO5I
r7ZslQnpf2RY/d/EZ6f2zd5gXK/LKgPWX4+a07SqUCL+a1GkDfX2n0Put9XPxef8GEXlfwOMVFED
wIH/vacs0w6A3Peb/Qn1jg5vFu4V9Lux3PLLSIoomrCR7zudv0eVZa74bSBFw0xnfURCEtrx644l
yQSvbMtK2/j7/k26l98G9GMoc7etMqV6qJazMvlWv/tLLc/vCy4u2M9DKhdKHreuvNxHQbNxumDt
qdnU0+Pp2Y05fttxnQMfx5XjR6c1lqTOC0W1EkhKlnMMF0+ub/AKWuiSi61SU+Fxnk3gsH37xUQv
5DV2KD6kLEeMdmZ2azHqiDrj7XSddt1CePv4m/2hBfTLyY/346yFbxkQ7RqXL2aJzW1XtyuxNbca
9Qy3mZfhFgrxJwccl68/t6TfHk0L/TuqBta+qMV+PWCYoanojFzbNNB9MkxEOLuLhrp+Cg1Q+OTW
/mlaPj/YePZnZ9eYcO69otQ2NYQQi+FP2FnWt33aXz4+f7yCZyd08cSGGGIl1D/ahho7IAlmO+3U
Zx6NIrTpOvKl4b+6gop48bxGtHQ8pym0TXhFNTyYtV8oG9KQ+fjB+OMTq1LVZFkj6RCef710Zav0
CakB3CeumfakUZ40JaLHNTt0SHgKkA9Alfr4mH+8lGfH1H89ptqbmlOMZ9YvgFW5j0BLIDMcALX8
d8e5eAatNMrqoec4wia96r7qD0hDDuLXjw8yftnfHnSed3ME+6qUiH89GbkoVSm0SDJg0o7E7q0v
l05rrKy6WXx8oD+OX2cHurhqpRn1VZnT26lrcTLm8qB6+PgI72LGj87l4oIlbTwIus8hzHTE3Ju0
VCX/oGfxXaQI06EZezPHIUWA16tzUqL2Splv/BwrIlgKo0cSnIbLXhvA7F/VCIVVspYAaAXzUrDm
cUD+gLfTXeQvCckZ2A6LjZ8c23AVSw8hBeFgmaUgeU00ItjWWdFPJHE7SOkcNAigsl1b3SdkLBfg
GmKCGNt5S35Moh4bEHwNTynNQhYz8z7fOon4plq7uKWWjdLSsvoXw0I9LqerUCQPyLS+DLKxMXpv
qSK5dH16e5uaxVY2uPuPL+pYaPjwAbkYnFh6yp4/dt9NtcFE4i8ic1i22rHptJnf243ARn+QaO4+
aX03jYVsRuqyMlESZWtpBSkP8aEZMztqHzSoOVHa58A69U0+EVss/BjnBU+bf/yd//CVJXRntHvo
+uAgVn59piugBVUrBxD6mqM7GNdO3jJjUVr8+DDyOIRdPG8UYfBNMXiPy5GL502wnGSIVZcUkLty
P6z0J/1VfI0f3ccOTF59CO+zp3auL3HorKFBB58cfiwLf3j4izszdFHR1mQ6bfw37RC/EcH05l/l
O30LQaOA5vgke3a++eSc5U8OejGP5IrQ17rPQeWds6Yr+rX5Km+dZcHsf6vsYYbk82JBwwALRr9Q
r5SH4JWn/OMv8dmZX66FKALnoGjGC78GhySGR3meoUy7Tg/ZyTwkM/ErXXnl4ZOjjo/NB7f7cnXE
6ieuhJBT9278vd3dh3c+ngz8srAev5Km4p0+OeAfxubz50sZ78XZuiALDLMpZE4TL/yqmodv0VZ6
Dm7Mh+EkPCbRZEJST73ydp8c9pNbrFy8PoVQ1kMlcp79wriWyaDfFV/8R/lYocnot90nA4w0Lio/
uqzjY352llqXMTcAAiEVF9kFFb/4tX4wHodZtWs/eXo/fXAuZrsgdb0GBTeTEDgndR3cGAftKGyN
ZXQtPerXIwfn5uOrOcLoPjy9i3mvMiPFyRpf28SyRE67V41WW8Lc1KexGEOOXT+JOgnNBJe3BZMU
IL/0QrLhVRqfTacuMu2rkgpPWaNdw16eR0K4D11x5jfJNIXu5tOtkPPHirWcHK91jErmJDIsOyPE
pRXhykdmijs77jddYj4brgk0SNWgjYlsVRLR/vh05c+e2YsxUR/A1MY9dxP91bY49ntwQ3tpjvgy
RcIKI+Zkrvxl9GKuoifrhCa2orFaTHLbvPaPTYJN4JN16Gdf6GKUTEwGrNzklpspU+z4OEvQ7OqD
4Tx/fOqfDMfKxcgYtVHgueOgpA4sBjjY4B7+qyOoF0tqLTHUoXA4gq8FYDEAb1af3L5PLtalUqDs
OYdofFhdFrUjgSxI1X3V7mSn/uRcxlbER++FejG4FYJcxixqxsEtOCZH/W4Bv2A706bxg/rl4+sm
fTJRqxcj2mAFcqInnFZLW/+Jklm4U/pJF03icXpefHy0T1740V10Pp4pzExWmHGwaGUd6ifvwKRI
sLV18/Fhxhfpg2HzPULubNh0rMBhaTI+17v0CijuSdoFn80Ef7xurKAoaI8169Gofn4qXlBAm6+4
R8M8eJHv3JP2WKYTYeUmk+z249P58/NwdqyL5yHKEkNoI46V2So4LkRyk/yuM1eBN4sXmQD95Db5
ZGj44506O+TFY1EFkeQzJXB6CSK+IFuZrWQnykMjXcmu7WvqJ8f74whxdryLJwMrVuU5ggDqXouI
xoFgl84/vop/qvCjx6VsYRJ4RHfu4o7pSeFIeS+pGwZcT2EP06rYkKQXkR6aYRxaVIclKO4aZFok
DcZck5KFFEWLII1e4PB/Sc0iskODpb7qW8G87wwf87wuXRVAHXeC3rj7TsyGEdRDp8xKiFSzOpjp
mkkywsoy+ruuYxCnuad5q65kiDJJuc8PKgwMnTjUOPa2uVTtavGa2CGiDGPqugLdM8kNbhuC52pc
SjqBa33ULS3q78UesUmwiUy78nZhDFy7u2tT9UHshKu2aKOFMNS2Z/TXvYvL3qrVnd9bX5Els/kT
ET/Sr5gmFWDSXrgyAn3vxv7SqQqHPRpFcsnj5Xy/Bf+EDfx12MCo4FB1FdouqUFUYM2PK8J2HVGs
PC8F//EDfpSCpX9bMihgUaUdPpKAmVd/NNVkEBWIwnVLpRX/rd/2Q7yi/xvCBno32mo/PJ4/OuE6
jGDiz+FqoSkf5XV/p6n26xjy/sWR7vF5BvtNmn4Xs74b1Ynf9gq8yOhVK9Z1/yRKhGnGtiWfIkX6
9nD9ZRXv1/n5+9HQExK9QDMfqeGvA3JUmJ7jOoazSVrPJn56m+c3Mrm0cvLJJHaxKv9+JJQNyIUY
/7nAvx4pT11HKz0V/o3eLMExr5U8nYsRnhWBxOIKcDF0itba93lxWxefLA7+eJpnB78YKONOqxHA
6tCGXHFh4cEWCZPEMaQbn1XVfy0V/H6aFxuCIml7M6k4TTKO7FIkSRHAhmLcfTwsowr5Zbb+fhwN
DSouXPpP0sVxIj/vwoLO2KYVeuqSUWOC8YiveOQNvAHpprc6d5LnQHJrI0GIWM69sLkKh3TlWqM4
wnz16ZHpWgl0GiUEsmS/v0mkmZrf9IW69uXHwIElH0/9aO3hqNJJm6YIKnTqShxIhE6rl7yqVqXw
XMvWlY+7loicaS876CwJ5oxJE7hRDGOpeHCbtWEqQUhszIEqGY3UegQMkz9ekVCAGLBQkqmTZMdI
0oivyjcy6dy5S8AVWd1YDkpbkF4NM1vkQrirLAI9SaKAgnPyszcHvEpFxtJgQWXylyqqQ3Yyw0oQ
a3Ii+kmMRFogOCHsYdzCvW0GEjTkSeS89EYxTTx/WqPY1n22PUG390j20FnSNU5w0+WPESC4XHho
5HpShJtKualxQOBxJRGMnAxQUPlL2vYHDYt/rkvXqUq4dzNth36h9IGNEHPfdeFEb298pO2NE3d2
IAtTt8uvQ7q2SpwefUuY6S7WANGZJdKr5BGLO3QHdmEVDrK4CPcI0t4a4qu1oFsE8lawvnoDZGhD
zDZltvc5RRXZuv4Q9sAf+WaoQypn2jXyrE+sqYqQs8iaKVy51IuWQlYSGxoBNuYIUS8/Drq1N2qN
uO1kbrnekhZ1N9XbZsPlnThynk5q2sBS4WHkndVoP7M6shszQmImicBKD2IdXenxW2cO0yqnb+rN
ja+t6+16arKJdaLtMbO0ytZYBlknYwwPNIeJBQHLIvMjifausMkzpC7YPkRHW+vYt+Wo2yd5Sbgo
dMz2sTX855BumJZ7t6VhxBPLGNU17soJpYD7Gs8bVSJ8AbOEHGGWaxowMy6Ua+exgyEHxxRKturv
h9K48XnrTeXUJO7UC9tnR7tx8/jVCbqlCJBLAyLRElFS4ALwilVlrs28pJPtWWhvtr6bbVJh/GCp
psabbJMRfSVH23LIdhVnplrQbEBeUzFe9Q5b84TGtCyG+7wl7SIVj06Kmp+02LyiJqyvGHgPBBCv
PIP82h7pfmNMCiM+KXG5qEpzGXeinSfDS2SFh94CWypiMlHSu8SQtpna2eP75rb6zkvKKVkxu0An
nqHSSKzg7c9JbSawq8AtUzc4B13zPuiyWYcltZZvHNQMuUPo45ukxbam11vF7ZbK+3eYlrlvS8ZC
jzdtsgl0YScWpDaQGKtb0qGVRcKqClvpvmTtxiiXaT5NInDB1VLuZ+Q4yEbGZnjaKK9hddUoL4O/
DU2KzvqE1gaROWEystlGjbdU3YtDPZEJrVCzRS/eBGMYy657sJJ6bwYxznBEA2IkncIAjwt1+JWg
zgRZxisOm1nS60UcrLqYAjIVCpwitqoH08QY5iZnL8mvaUf5xeRHEye4y6ox3D4HvGYY/hYVRYez
08kk9aRyqfN1J4snJyVXhxguMj4GetBlRqiU33yBQdXNhSiPwUpld0XUE6UR1XPDqrNZYonhrAb1
bEQLsOplhbMzjMyDqapGhDsK+yRk2bc4q+Gfe9XMrCDHLEv8V1nprHXHv01kmMkqWPDEHVZall3F
rSTx6ucYwZrbTmc1KneMEsTBTH2jPAxmApIpNFahb+xQ1a0Mv9gNNa7fOrtxXbQWYnjda5R62voq
FPQXYJpbNfYDQmC0fcnDAPnEaodpAHtNYG0t6uHURXUvY01yyOrw95mVg06OJpowT6ll4eERSKLu
Bra46fjuZb0K5U5JTNJ2XeAmDQNwjsxlWZfZI7HUIBOuiyx7sUCzD0m5D0qCl6E/wNqRy5ULuTMg
cSCVvXmerwnWkFaduCiTYEYWJO5WLTYnod8TxBN1LmYxVUPvA7pfNet5XGQPBILdZxip2qalkdLu
zajbDUJPOFjPt+LdbR3MYPl1RIaZqagL3yXKOci2iFAIcSFCzonbfW9kdu0yM0QqDsCMMfjjGfpP
6x0ibAmFJ93RgmZ0sXEqSgHJvCg6G0OL8Bq/EvHaGPjTZMIRrG0ZfE3bblP3Wx6UT9Z0773knzv5
97WBMeo5R8O7KcvGuBo628lnoSSmgYKyJzJb+ByyHYcAUdt1GOg3DOLDzGujZG5EXrNEsOjYRl+m
c6N9dbRp4+DckOUtWQqw0EmkVhAkkMHXLjOC4Lp0ZcZjepVHlHMkEEYkL1R3lSX3XryViJRQMqZc
XiLXX3gNfS0Fe3g+GwDtoKaZhOY6CW6Iexv0chp3K0ke43dw5F3Fwy4YRChsd5a7TpTR1rQKkSOE
3WvVPFGgtEhUz03w/L3EaVjIbWBYKOKzCben5+b1NRhIAfsIYeFuChxExjQd1ifduLHU8qXv1aks
2zWyMN8TyONbK/FTF63HHzdkXI7ZxFTihVHo7A7FbNI3927pwPSgn2Z6cF/rcJZE6VE2AZkFgQ/I
3W2WCd3ASRo6p382fGeaySh9for8qj/fr73rI8Y6A74lFRPAJ/Se5dMYCuOWn37Ejy0f6h82N2zg
JAQvI7znfMtHWIykmOzd3qGE/NGPLR+AHtxUsJgh+rzjJn5R/0BLVkZx9Hcb89/QUaKX/mU1//3s
DTakEpYF8uou3lixAi0k96W64SmfCUsSFBA7M0BNodfbxTyFupnO5F25LuYCEQzEnW37RTnLZzKW
qTsWR/DG5IW32pDSvtts7oXl6INq1/GmP9XoE3PKFqsu7BaFPCwsE0PQV2cp3RzmqnunMZhDXCcL
KWq3z8myzmCyqzcg24Wn7goaIhxDsPpI3EaofrnHlwRUv46e9K31NOyhPTSAdpxlf+wn18XCn1Nr
mWS7/EBqDMjUYlpMvZk3o0dvj/9kU/I+bMtG+TNxbZjpk2TaLt15RHdh2U/ayYtrl1/qrzT5zHhi
HJ0Z8Uuzl/v5HHD8Ljrk08d7JgzCQF7qjWUni3D+Vt3KfIIzfQkwiI3ZXncbb2HOxub6BOaC9P6h
0SKbBo/htW+bV1AZlu6B4LPwUExRZs4AgwEHG79tNbUBui3lTfRIYqb8JTjdssy0+2W/JBp37dsC
v4qd+qV6TV49QoNDu4KkALriMVhHUHHxSk9O1+By7WQKQWcmb9bOZPbAT7aTaBEmk2kKbkHkxK9J
CZ/HtjdZYzrhF0ts8Igka0+jaT15i3YIXIIdJ3kCmjQLaOVMyiXzONejnniLYHoHLnLaQA8Op86S
NK2ZN7HvCHabhVzF+dsTO9A5U7NdTQjpvj3dmdN8Bq+CVpUyIedisuN5q5cvyxd/7s8dPrTmlph7
c6/vifjYGKt6c9JWwlZZ6bOPp0dEbX945KkBUwzAo4TxZ3wlziYpYTDzyvXxeOd1q0IXmeulOs3E
O2LFs0ayw9yAQEHkmgY9O3O9leQS0BKqqxZ7dZ7FWF4h56MxyZTKnzq5v4O/0YrVUZH9J50EnSwB
ATpY3I1hAnZFFhK702dx+sWzXuornHnVkXf/IWWED+hrzfAL8NeS6Kol6edK2qv0+IV0XNr2w1Rm
UaQuLDYJlc3azQHC7E8pSc7KuTOP70coc6FNjghkR3iz9uivynnyhl9o1T4ri/q+zLu13F73CJVj
MVgqKrEL2U2uDgvPm8K2QFNwHHgcnWLdecink5m6qpMtkmvb9F5deNrRwY262zy8y6Ny3Q+0Aopr
U1iurlYkOy67ZR+o9hAqIzjQPw1DZnfCNuGraOQawfOupwgYkFN/YTcU5BCpjZP8nPsTq59Wb/wH
94bf6Af5OXjynpq34KnrJ9WbfnCu+e8SHTUsCvfCDg5Mt/buVOwG/WGk7wlTbWZN9VWxCRfESfFL
Bxy9DBf6A4BC27GrZbMhZiedejZEwJVn33S2N3ce0rWzyrnvR//W4V5svGvnwT2lt+Eu5Sj87W4y
EKrScYxwWi2rr7AFF9beWbFm+SLMKpEkrAmMwjlqlZl5pHgFbTC4DuwUMqI7E2beHLzi0rOx+dsQ
FQ8xJEKH0OIIfpc4qXKCK69Kp5gNvvY6iDO5XIxJfL2Nodq1NiIL8rJd0F9MCaKKj6W8D4jmSKyN
kOdXXmh+IWxEhf+neNdSO8OADiEAPeXURAynTV1x46lzHBu591IfRRD2I9jVZmOd6Q+WtyVAJHCM
NeaSDL2B12PyLL5hE249nq+SlBAPK0kosTd5IfhFydk+4EofGcyk/bGrj3laWlAPzl0/bebsuxb5
zFo2eGXaWWera/nNKSbmYpjz2/lwT9d3qy/0BWrtubcVF8LSeZIfmweDkRivyzWYnvtqXjCzZHa6
zJfeIv9CtqVNoMXGuS1nzbx6Hn24uNPfBypsY+u8r2YV5fgKp6jTqkfHXNfx1iqeSsokHt9P0Anr
tPxjWbAWlJRhoV2zLwZw6TyHcgPH9vmfhdN/sHDCgqXg29JUC3eXzPrlr7XTOx/HyRNtP/+3tdNv
n/Jj7aT8G0gKBVsK3Oo7Mfbn2umde4jxQwb1clEux3GOAZXs9TEx2HwvLP8olyOqhlhNbV8CPzPW
2f9OuRw2zG8TCcYxvKOqZOoSjpiLSqgb66qjdbmxiQ315LCVL0rSUbJdkd1IQ33ye/+lV8vNUOf7
pBKXBgrkHvScqAnkD0GCWAnOohzN45CRKRUBTImuBB7tOgxWpLOM7IRcompwQLs8yfCCObD7N+St
NdaBWiAe87altgPBamkSsdrUuFjggKberPJu2tSfDcTr6ss0W7Q5xa4pm42rQnOXjUfiKeWXoXwS
NGkZV6deipajJ34ghRtTNtmpBHZOY2jUoSFdKSGzM4buLEURRR52V8FbkRGJS83GAQ8mC+JY/GF+
D1k9ptTE2EM3k6iCUK2joJ70Ss6g3g93oWGu2iLRJ1LUG0dddJgeg/DBzO0yGsNNa36i9NqbSgtn
bW4LkBjXphlINlWRappkijQLc2Xjq0cQ2IIuktHVM8BZQdFN5CpZkUwf2ZDaHDstQ+jNGNX7WAR3
9aWP/C0r9YUMobVJ70ZmYxbPHGVpUDglhT5ZO/oiZOw1SveuUOmvkzNWDaRUDLcDbcYiBZadVQs3
CJdVJ699M3lSU9ZM7aM3aC8ZOXUttJ6KxE9d3NTxrVamO8fdCK5DSq8tEtTV67suDoSpnw3mVFPi
EL9t81y7AcG6bubORKt4NESfLAMgNZUOxFXcVC3diu/61X/6eh/39dhLWRq+cfDPMER5Wf96tJqx
zfvX5LXyXqPznd5Y4PjtU85GK/wdKnQpWme/oaeAS7Nm+t6loyLzY6en/VvFRTcOorQav/3Uj9FK
I0d8RBGOXxdUFFjBv7HTk95VFL/WZoBAATEbzfmgZi/LQrFlCIaWGubGaf1Zq4QnIdPgqzWPeXYt
D/6OOX3qGNU2kd+aVpsowkYQ3bnYM0DVbwVDT1tJk4zesxvCLQYuZKbUUKv7LrCmZX+fh75dqsIq
MhEEBM60qMyNMcgbtXSPvZPCurrRCf90nrIROYQh3MsTXnZRO8q9NjMa9aA0WxQHCOvZMxbUYMVy
LchkpDXsWMR9Zt6EaO5lw3hIQuUl9YKtGK3bspx5Rjz3KhJV3JMTbmRdWvL+Lqs8mHvOrS74ax1D
R6CRla6aBx9SYKihblXnUnqIlBlLMl+ZhzQfHsD4Rxb7G4o8prM34GFoYU0ANnhlrdo0mQlNaBPi
FUwo6hSDu5SLLaNHQ2lX6UrAE+a+M1Yy8r+BtUZiqd2dYEGacMXCruhTpAT9lFR7fYkWi8UaMB3W
Qu6BL+KhZT5Ylo1KP2nhCDr7T0aBJGo2KWlaXDhpUBa6qd7UvbyTwoXa0NvI2+AUurE1sRxlK9TP
CpxoR4MVjqY5ytAlg7tfR+6w62P6SUna9xOf6CG/XsUFbbOSx2XSpDdWbzCYqsEMVzFDLZ0i+LO+
ALrj7BU6fnvUzj0544LgTOfz+8szNqDPNl46ugbfQe68kQyPUJSSsEbLWytK/4yYZFYA4fWkMZFe
mXRCv2lYz8txaqdtM5MU8CJmuKoJVoj3lmi3KYRybBG6tqj0qLP/Wc79R8s5niAJ2D0FK/QGZ3f3
N7jq7OU1+dexePIL//V8hBwLSoxjv37MzxESkx0uud/yPJR/M2iyNMOED36IWI+f4yNLNgs6AahA
S0SToVOf+jE+UiQbvR6U5lW0Gpr091I9+OvnT+d7JQwdBYU6cgF0FpwXnXrdrUgO1GCrSsM2Ey1o
xIugAYtp+sfEvcsLEM0aPTParVXShjZigkXu5PTz3N6O/TvUmQTluM9xXMHMAFQNfXrYNKrw1cLd
OrT3jXtrFgcruNdTd4HyJJ6mZtWRJpveN1J79Mpqkcbl12rI9l5Y6ZMwFzgIW1U2rGFwpeFLmlSl
EE1dN5NXiZDj99VPPSujXeUSQeRCH6heKkW97dqZq3oUWMR6Z5T5Vef6V00rWraEDJLlxpxcsFnW
033QjDWNyl2+Fpp4hQN3Hjrd2L6d+yWt5VYeaTyuKU5LFdWf4j6khr7Me//ad819LJMpYk16AoIq
4gromzod5Rp0DVYonlQvPrkiu0WVSrxG2a7J6NwM0WKsj+dRt7VSZTq0kLITMopx6s27Nl0hSp8O
WjDrCvoGITg+coqXpiE8Gpm46aJ44lXSbYy3hc5aF04piNsOyCOXa9eR+0KDSEFpIK3C6ouSPTHB
fNOS/LNy+rZy+gwqoCgfjQnsCconNz0fDr4xBcYf+zEGyCiWRrMp7xtTNYup8z0dPC8iOMb//L6Z
+rlGImiHF12Eevw+ePwcA8Y1EuF9APAlHLFQPP7OGumiMjhOUAZjDb0xBhR4oOMQeD5BIVqPVKSD
+qZWzdiWwjZfNAjWT07G1DjkgjRTlPbJK3PwsFnIKiGmqx3Ucn7MzHaZepa5StUMAman+Ev6jjD6
9IWXSbuhaSzCFoq9OKSvSpr4AOxVcSHT9nwIupLQX9aOdqvI3t5Nh2BndV5DHKghTHHtNjM6zJGv
IoVp9WsxKNSZi7LkkIuuTzI5aHFB5EWocoedWnxTDGG/82SxvcrL3FwonbjzxJLwwZQeq19aK7Ww
pkLbsynpIWK2Epat1CJBezCUiSAND5Fk3TbK0IGDHjC9y4m6rxuwoH3rbxtBWRuCU0wbOb8T85pc
WT80bKBBDIaKOFXCpNbtXkxowsYQjw51oFXxIiLrkR544dI1joOYml6d5OQFlhpUfjmR5J1myDTH
u0gn20eQtGvaMMMws9TCLWcpkOvGDStp+j8yzf/v8bKrFiUPUZHRyHyG8pm9+MnT+av6bea++Pkf
by3lljGEU5eA+cHy+RXhQ+rXOOWbBtsYwFfnczflIX7mJ/z8bO6mbMPu5vsogNXkb+xtvjlwf+5t
vn91lLDgQBQYXpdcdDM3GP5jiUoMhvL+GIsnQzil6rw297WlQrymtHFtEuJOqjKcO8zgk8w7Ug4d
lTTMJiMHsB/6w8ZBZdBlAo2Vpe/No5JSatHzItx5OqkSCrz0XUTmDUDNE+S65kTDVwfpcx8ABDXD
9V2SJ3eoa5J6VfAWGtC7lYO6SwnpYsCYob20BW1L+p/gb62O7u+8qgBuE3EQ0gNWZvxPKmYEcYL8
S1TLDiBrUzQKdqV3w04jwQiT03kY3LsmaWd9TQIEI1MElcekqCTx/9urUpAmekZiYLKGCshimlKR
Bqb1x9+K+Myh8lc6PxFbL6QkkBP0VBjzI7/7f+yd6W7b6Lamb+VcwGaB8wA0DtAkJVGD5dlx/Idw
PHCeZ159P3QqO7bjSna6zwZOHxQqlapEsihR5Pet9a532ETmc9o8L2Z7WAAW4CeK24LMLIc6fTEa
MmCXLOmg9UXRnMUcefl3ObIp33HIML+mehgOHDfgRZJ9iB3tckiGIQt5IxKFLcfg13KMysQPMMBx
5UtOeqpq3bWcmhDO3jH39IiYSeI7pXB5HhD84mQ0CM54zUzfAeQeOaN1QIOA6VAmPi//0aMv80Vz
UWQe8whG9d0VRBdbwH7W7AhjD8g2d0loDowb6Q7wX9cIZV8Mj5rHDqvaNuDMpd0zwh/bwKbWDK5b
yBOYdrh6+pkBZJ/veFfl5DKbVJonHNM2tTDcnS7naYGs4Pbc4elih2i3CVa+CKSDBv+BvxFuCp/c
UQYuGSGnqeFUxJ0anxjq++KBFGy8CXVc1cLUJ/WxAg3MKkI8PYGTwsvV0CGZR0wnIyFyiU2QvT5g
arKGT17wOqqtPGWyowCji44ujh72TgtlTjzym3FPQNpmvBsug1viLiOHJEm9h/1AwFnjr0O6sHk4
LX32m01ziTFbyDzCzYyNMPS7nS9eRnG36idzXQybag3vwKnlxvZHEtW3/bBikvg82c9MUhmgNvvG
Q3o8AQSciHFlW3XwdwH2r5kqQv8Gu9FFoGYTHPqvoSsWjSfAq8N98qYx+9p9v3uVb8s7JAXqLjYP
up+vJq3/5KUTe/Fi0YbDksi8dMG4v5dlC4UdyrpO8AXeaXRt31ozyjLUxPggsjVQuFHl/cbyjgXj
687s6zs3aQCJbKF4VN8btJUAeqU0+freMFq7sbqrINdWknFjygku4gOzxIaJ2O0MWD6O4raQi3WS
Hvuu3Rb57Ex4Csq4RGizf1oTdaHXpKGGRAXPrlJqawEFiqs2YrcTysop5Zu5A3KpY8lrS7xCWvJ5
9qFi9hdGqmAPWwYsw5m6zXER9/OWpTQkMjhdZqDqXi3zTZRVJ1ZneYvp9DaRulWYRQc5Icys6F1N
boFfwkM65e5sEqxeNk9qPF4JFRtIY4USLut4taY6mcpGK91ioE/C2JWoZ3ikYdHuECK09VOsz8eY
KIZ03y0mtslD0WPmFjW2UKj2v6VGOoke6qIpntv/tfRSD0U51ZDb2pdv/fuf/n+qpFAc/VOd8NO2
53DfPT7VHyWiL7aCb17k2/22DLbgAxrS917nmw6ErC+iXdBKm8Qkvm+DRJEKCxaRwm2nim+gEJof
ETd/IgpAubkVf+N+exFfvq+mXr/zd21QWoRqC3vS2OOkTIFEPjAe5bJyK8LZnMvBzqH3yF4sYW2c
M0qqY2zmMQRcyoOlyEisR0x+A8I47BK27NUaq942pTRYNvz0Iu6ZBWHUvlPSjdLf5QCbopXvcFCb
tfOOCcySif73RfwLPO/rqgnLl14bSxRD+UXURh09pk9vmHEfvsL3Kxh2J2v8Mk15aQlet/EE4Sl0
A/q3sN1XOwYAPsQ2cZmXSsxNX+8YtBbAfEwm4I8uF/dvXMH0/x9sGdxAvDsLMRNt/dtOHiM4eM9J
YO73nV/vXQKSJg/yf5RWHvOJvCguAjQTzBcxh74t2mvJQNf3xSRHmvGnDpa2/BuKz734RGFnjwRP
T45/P5b2cpXXDYIT0Xi52mt+YKA6Xkrg5bHFJjQWnxeD0OVfqfncEN5GuI3/EOGljXe4Fu5r3DAN
Jyc22LhsKzfDfburPEgPqStlHXR1/LkDvAexD1+Sf88bhq+ZU/d2e1vtGU/UTyQj0cx4EfWpgIsn
0gRqbeIrza3+2TzUn2LRtjI7O1/yP5tz9SnzuGk/MUCB7cY7B0sMYPPpn6EjRfnNl3kbOkXJSNnF
tXOhg+Pmnz6QDlXFJ/GiNhBhInlVfeD5WX6jD6fduXTVS3jkHbQDVuMGZS06ljm4Bn98NK77GybA
NfqSm3byBv9hPmpAffKqPh0vZchKi9XYZMeP0zG52NcDcspPCbEg1llXktu3RH/rq0D2TvX0UcEH
fY1jOvu0tU4sl4/MMFYjK1Rdhc4pihOP+NK59yq+BhwaaTZ6QVpH+wxcZd9HlWPdwxUEW6lzLxpv
M9hw8W3KalSEZ+rVAnLopChAwvki3EdFjt7hvjXWMHKwDhv1qwhW/FLRZ8laJqjoaSB9Vd0tbUTr
4lgwDRs13FvzPSRFH+/FgSUMIq/vDcU5tumw7GEt78sIg+Yt+hkVwg+WMrndTOWWebtWaa6MnEEf
vSbcCsFhWoj4toV0w4jOlYZc0Zpmikaorw+aQOzRwr/pVvAeRXwn8aSfoDfJD8Wl2e7VT/7IYCdx
pLnaSGRVQXCjjBC088RS3KETPfGxh6cgXZTxOi8iz3gSBc3LhI2SebF43/Dps3gj+nhorqRiA2Ff
x7nHGLxmvAmmGxlGgJb2XqSgaJXcFE/orEw4+Q8CAVMaEhnd4uSeNc0+S080/ZD1T2N/lZnnWoJX
/V0FhqOlD5J1iOOdFu2C5EL3r/vgqoP7CcrAaOyoB3tICcW8r/2DFu74FXR7wlEwXCCBpsnWk4/K
ZZsSP5idlUzRZy6/nhTuzifewj+U9ZkuXA/dbR7eGsKlzyQpuGqSi7FdB8FZ1MJOoL0Mb/XuVsku
ySuL7lvlXO9vZVlweVsdVVl2U3WIUE70+anKruT0qkxvavG2xaltvNIwaUmuavXYB7txQC2z5jOE
851W7gPd08WHObtRprsqOOP0BfJxSk+EFCfh6swn9zakfJeOVnDLJ0zT8e+d7l/qj0j2VJhcgR8v
dJyf9Uebp+zj5uj9S3zf6hbJLgUXWBYzhGU49b1YEzWIpJapmIsbqslA83tzJNKoKeh92YS+1nHf
myM6ORPUTOK3F4LSb2x1H8gxUdC++vDLTvhqqKookaD5NGh7UdK9tjDWQwXdOZdtNSbg3CVjb2Up
GSCSQRoLOT8kOrG46Ui09tV1iPJm3OhQXHGwPimn04ikp2QzPJnTprgTzKMaH3TbbCu7t4aVJfRO
qmUOz6sHtIyKsq5J2tRDL5SvphjpxqmJ1fVQTrdyb7gJzGS2ToigunUlBNAhNXfyXeEsJ0kQMV4U
2jyOu4j+pb6Trusd2s5psM21um62B1SmazyxY2zGAvBf0juWjGyF7GTBFbvGrW2jO/xdJv6iTFyg
U4okSNALPUUGYfg5uEBucQbA8B44/uElvt08Mu0M9wCQ8SILeulZvt08KN4JVvtg3KMs4oeFTgfx
RXlbJSp/kLDJ/QbcDIOH4u53qkSZNu4VH+HrR9epQ3GsxmMeW+q3t84k9nObCuGwb/FbfrJ8IbKh
zkyXc5503tg1/lnXaKlqZwOqNLErvRnPiQQ3yOcxHKPL1E+O+RySiWgO5CQMMuXOYOrBJ9Xv5M//
yIMiNmYxH/ZJrYOr5ca4EZSO0BiGL/8eWOy/X//9q4mjjvr8r7Guw9N/XHZPXf36cvw6clx+7ts1
uLALyCWiQVZoj63F1urbNaj+gT20xLYhkdWxyHO+L+DqH4QZLXkg6j87nG8LuEr7jizmO1/hd65C
WvsfLkONa1pXsGmEocVN8vYylOZmmOMiZ+oYJeEiCYBaJUwnOlaNkJ/RulebZJCG7kRquHwyxypN
nqX3kITkqCcXbIyOVZkWdtIvVimVToWTl5PT1c3GL+GE+1JyaOrwZoIMgFatvZQEyJt+Hu7jXD9F
yJg4VRTCv9K3zPBOgdXuwgAdZ5bnt3IZ0HhMsjP6E0i6VHzqCumhyQVP1CBD6bqT1Ij2smI364Fj
VOT/GeRme8HipAuY7tbg+bY84EeeD8YzovyGgR9jFX26TTJ4rVriI5RnS1HlkV2qgl41zfN26owd
gdmNTUbEKiqTx7gcbwrGNEaYTU4TIjrPRUT9o3qp9gNaDYzbSw3JwNRFuiPkKAolK0Nzm9GH9E3U
2VJMlIOvFLZWCMeZrlAZadnK3tywPhaHMYoX2hcGAD4Os1TnQkcvN0PX7GVhJXWwMXJBvLV0+UEo
ckhkirhX5rRyWqFjrBGVqz4QqfEDWg0tLW6mTFjlBk1ayJjU7SoGRZWJXaZQidYu7lGEiJmAAtTH
7PtPu9X/aprCf7/l4COF3oJDyIoJbqCDiRHP8XPq5iZKs/v89Yrw4Qt8Xxwo0jDS/rYAvKnulhBR
eEeLZHqhJX1fHLQ/lm1ocVSGJfCWlcRDMBGAWzATJ+cT5OE3qrsPcIy3H32hoL+q7rhOEhBxKzo0
011GXq9cHLsV+c4PEX5zo/RYVMVGWHC6RZzhHzLxahSI3N0Z4xkxIj1gndo+arTpmSdbYBbSRnUE
ZPF5gXscWAb3JzQF+s1ZOaHXFJE90RTX9U4yjtboJA+6J18hQZlAAEnfkkgMFva1ct2ET8zXCBfR
GNIVwQMEn0Wr54R3cuGFdyLS9U15HWI/0K/hNz9Hl2Ah0Wk5rqI77N7GHIrFql441ieQhFTJGdD0
zOcVyUSQG2wsrOyZXLRgjeDe7fUrUTt0YNu6OSFOhDbx79k//+eh3FQ+C2FZ0sCNf9424ZoF5e/m
Pn0HE34dvr97ne93F7wBFdYzavQ/G6RvW6/yhyrC+YNar5Ed+GbrRcHBVGkJGDHIG4QE/R0mJPqH
Jsxk10bjsezYv3N3UYP+sPVCmQAeZGnhTv4BJqytKkumjnS5XphXHfK+MFjjjGqrtZ0gceov5217
FkfNoYSGIuwBw3PLVi4TnBikxzi8Tsz0mLK1cSvVxzJ9yfcxAiBx+ZiQTOJ2m1kmw4/wzEW+UYi7
1IRsN4WVg/rAkYJ6S0we89W4O2d0798CmieTC8YlngiirQenxPI4ln7D39Tjl4RZNgl6C+gj66uI
Py0RfB2kgG4RjG1Sw67w/SHJjlkUYsJ2gBcIVJmpJcFG1rmOgoS3ATjPr2Vmvfz4EuZn6NkKR/5T
cQsIRsjguGLqHNcXRJFq/Z0ph1tVcBsUa5ihkSQacwMD4jMB1zaMofzLzrjR2sfBekRTGE7bwSR7
FSbTod2NBrCQY0UeJIMqeECdlu5JonKXZEJhvocGgMOvjhQ4TGBcSqOnH1KoD8PBb9xYlR0J6kN6
D+IGPrWM5+v+gVcq+4dCM1xx2zF6aBBOJu3aB4Bs589W+iiEW+up7nLPusn5EiWQ3GLdN/ehbRSm
SwrRfBe2yJkDpxLAxdBb8HwSvyWmGycyQCqspizA9VgZ+Zz8Xb8hSjJAnDvfiflVQN5wLW9LvE1W
eWZPWxxYBN2e5+skWgeNI302O2EzB9pFa90HyY5Ekb48kca1VXm0sMStZN1Rl1ZyuRIgJfTYQpiw
GLR8jR0S4fFqY2NNgBqolR4N4m0NsMxE3JBCRTsMhp1j0EEoJeQV/lx321TYqjlA1A4GQ/RFENfo
bwxMdbrzgQsQELM5tp9zYUOiDK87nKMIIvj5lB8O8mO0OJlepqlTQEk384dY98S7aq1cSydKEWzb
fs8zGPbzO6pY8Y5Y+eeRmSYTn/JSPHJD9PKRCOhiEv9uxv8lJIs6BzEdwxASWn+exubd/wWS9f4l
vq/GC8GS6HUG9svs5g33kgKHlkaXPxzz0ySbeDCSrwh09X01Xsb8bBziQv9CV/F7tc7Sor1qx7+O
m15/+HdIliCipput1ATvNtwaB3+71rJmLVj5mj3BcGYy1e08Ly4W2d1KVj+TdUO+dqT4mxxKY5X3
5/EADWYo98t/xR5TJoIEuXXLS6slWCgPMOAUS6fHfCWbQzsXtsQr2Y2su9WL3iFZpA8KuU+WHcBC
9hdhRGxe5kqwivB7cpjz80MpGIAVOFPeXerGna7dzIlenY91cTJVKg4HUQVWbypPVoYEFwnZtWFg
gESC8llbBTgddSVAcY70ukmSk6BMvtSLbU9Y/5nF8V/dBfwPK2oI1MFjUUY3xQydCM6f4Qeforz4
gQX54wt8u3+kP+gH9MWWA72r+BJ89q2akaj6sQP6J9b7DQYGKkDvQGGxqBq4oL9BCMoSYQgK/H8T
hsZHenXfUH/xjiXSheBu4pRKZNDbHiGoZcFXy7Hf4zDEdIYA9c7cCMmjOo/YF/22ke67oy0yilcd
ycCkZlY1jib0Z6MOe9AkANAsnSl8WPxqDPE6zB5zK/v86os5+0A89ANY9+64y1l4ddw2l9pBT2YU
p3O0NuVslYSgwuCEhJ8y2sqsC2x+8A4Yql1inCjmpu36o180uzYoQBQSW+32/qd8WvfdJpXXTYSv
eDXsfv4uf9CQvHuT7xROaaAMxphO/d7C6craRv5FVl3Nw/n/21HeNYXmXIlzWYj9PqysXWTPjt5d
Tpa5/vlRfqiN334W6x0s5Ycx3o7LCbdihK2B4o5q9XVa9ZceoMuV+YZo8u4QdCCvv9NRIOda9bmW
wvwcBW6t7JXmF/6bP6Jr745Bg//6GN04tUYn8jHM0XdTc5OkXxTDs9J2RTAbxfOTJGibvPvFbfLx
ySPbFFID1LX3YsvRKBSpIZdv7/fitrauZr/Y/vzrWS6lH8/d9yO8+1xBPUl1GXCEKYUnX6ibtjq3
yn4ViM/BjG+IoLo/P+DHy8z3A75Dy61ClslD5MuahMquC68TVkaqr1q41WP49PNjffjhZGVhctPm
yUvW/OsvLWuojIkTwLRCvoinY2t5QaKtlHRXDcIae6yfH21hKv54Ll8d7t25tMS0HPOKjyYGkFYt
VxNOBoXkcgZWloFlLEY7oSvhZEGCeqFcFllHHgs3BdNytFYaUEw9FEg6znIVEbx/nv3qHf4oTluu
4lfv8N3Jzxqp1ueZbzsoSleca2eIU9IkyUaszy31bPkLZtvmZTh5MagKukpHki8T/1TFr+gXZ+vD
Re7Ve1mu/VcrcZw2nZyYnK2WzJJYJ0jdvNM7ujxo1guW2VdfGhqjsXzs9GGbkX3ZGl+qoXH8+mkR
omj0j1FRO1WiOqFhrEQ4xditSYmX4yHQDdaasMVffMXScoJ+uF0QDmgQUnFLfu9aK0hiaJpB1++1
9HMhNJtUKOzQ1860LNgjJiW8gsmjgOmKrnq1gN5mwjHxF/kgHy53r97D+61TwHa5q3gPRnpuNJvC
bDZjrns//3o+vE1fHeTdPqkEE0GfMgcx/VVFzZrFZ0N8CMy7IdJ+cSV8eChLoujhH0V/HxMhhbFl
jVrIbTOf9hr4e0WCqNG6w0iO3sXPP9bH6/j3g72fklQDo8k4CrgDUk+RJsLFh53GSEIMWhvr512L
nAEz2O0YPvz8yAvO++Ol8+rI7xYjvwox8rM4MhwyvxJdGpVj1+CkOMsY9s7iQ994NR6UdXhq5sVZ
0jV4IuWf5XheLbnlfo7Tk4AHDxnsDEjEkykmZidHvWkRJXWOYQneFSS7F3Xz0NFNC0F2GU9QvWhd
8rheZ5Hi1HW9bRKseZR7Mls9Hz/M3KxkdwrQX4TFqrB0eEfRmd/OjT1pp1LsxZ0P1d84Kbu9Xu/V
vl1bRr7pq3vW3GfiniAGBfgSyuUvdj4kdx+dLkiqdIUoicV3S1WgpwEUBHJja0t20qLwBNFyZmvX
YtjaiP4uM91INc46iDRkx4SIL3AISSF1zd3BHwPcbGNHyMrToTqdu/JkHq5HpfSSwfD6cW+FGGxl
xBa2UbKe9Kuff9UfXdAIAIku1g1mctq7bzoRy3weRaHbN0Lb2UrkcoTY0GFdj6SBB9YvFiU6hA/O
FR7zzDSQPlsQgnn81VIa1YVZ6sWMnVwUX1gCuqJsuoVQFYr+Np41wECC+RIucBzDFR/aXoCIRAIF
RM3BroO3rdXHnhEP2xxn7HD0zHxRCJGOEKziVruYp8QBfl9cd9WSYZi1aSacL/3OKcMLsVoV+FXL
q/Gq3nbaLjA2TbOrdDhu27K8CwijxG6svg6aZIc/jG5tMH12w/DUmot7afQdJv67cQIsTNy53WqC
azS6LbTZzrRuwzI4CvpmLLEKnq+bXt+I2UqNHmeUzPk5VvOONUhO0q5Kaa32s53ydTYhgzI0QuIg
rof5qk7z2DW0i0g902tB5FsQD6qyz7t7rVOP/lBcVea9VEpPg0W0Q9TiLC2o5ZkMQ0WwDKfHT0CP
siehYyjaXoDi3vmuvpPCzI7GGVjupCfcM1ti0GPVUTsZy9EnoWkdoxlWpX7RjONqmJH9FFsJeh5e
bDGfWTGe0qL/oqRhy9ift6D7V6gxF8tAEoiMsgH8TetVVN1U1nQZq7tgwLIg3AYhM8XuOh3Kk66Z
11NwE6p1vBuxj8sCFFrVYJ2p0D8F5h1j3zmpqJ728YJ4JilipGNYVwR79HyBqYHjs8QaEk8nkYxu
M9/W5VExViVh2NZVYmH2beG11jyINEjZWgqtnTzj4KfwP1IMLBxfTTMqo4a0wOpGkKVb7jPs1TQR
IiIOfEPskmLdr2S9clRY4JaWrROp+VTXUchYphJTZqlNei2VnNlAcjjPjYlf4FygCkX31pKrYdjW
2Kw6AQ8LcTgrGjicsIMIePK0QT+bguaQ4Mr187v3pah+v8eT5Eu0AiiWrojv+qISUEUOq4m7ybLr
gxx4q+JARXGMT7z5V/EkH+3lr471sl29unOTIm1BhDgWc+cC77fHcvjF6vDxEZhPQBFTWSKWx18d
IfcFAi2Hodtn81YScbvYde0vNvAPC19lIUiD4RmLk8LbYwxBkSh+SFpjl+kbresPmRE/9mnhZdCR
e0P2QnMnMB1EonzKnBoH98pJov6QNBV++TD4adpwSRwi/VjxfRpjfG75LZba/tdd5W8s668ti5bB
msJwbvlqIMUD8LA7/DUXxuvahzDKYei+nn1/+CLf8CwVBpYBLeabg9o3MEv9Q0VLxIVnAvriksau
9R3PWggqCpKvFwL/Ww0KUdXYsWEjiy2H8ntSfO2HKuLdZ3/XZCSN0cVpagUHrMtZnkNsL8E5plXX
ME/eNNlOxHNzqyv7VCGkZeuTKIB3N/R5vI0a1I8QP1C92kq7qj+bzx3zusXI3amZhLgxqK5ix6gi
mdzI0LIL7Zjrm4jhNBER6SrpXajdAc6z+XoRXobiVVh8Qn6pyZ0DEVvDFmOxaVS00k0QwHTtSVjq
8BnnX9XyLyX0myWN08CY01SpDTRQ9nc3KBlGktkXc3BYJoTCppOP40WerztxN5fqKXRkZlZH9MIM
DucMurQtwQPAgxymPN7jnXJSY0bKRHFy2GCbBkWBuGkZmmmRqyZP3XRSd56u3wSfunwnNveqsuEJ
TIfMxhWvUJP6T3KanzZZep1N2I/QZ+btiRHuGfkwT0ICmzwkd2pyrKtVlq2YcJGA0egbRTviTpu3
1VFElRqQEIJYQrkUem8W16a4MSSqaDeU9kl3NjX7CInQNtK3cuIksMmrDcoIS1nlcBXU7ey7PZbE
HerZdR/iLbC5McfCqUXIBeU11FDqRTneCMdQWFWHdHbYlWCCh2sEakiVCO24VcPH0Zrsju2rkMnH
UC5Lgi0y60bGSruqbVlu3IY/tYMrj5uon50oGjJ7kK4jdBJIeNEKlE3P1PVziimReKkij+gp2ROn
GBMsWm7j/lOT6VQtqq1mx17hwmoLN76dOKcXOT5/qBDtiIvVjsrLiesHFgOhTZOymDoc4aQvmlrI
rUN70p8pbo4hUw4O0UkusbBX/lQc635P/7Ph+4T8b93runkycQ3OymxL5Hs0n6FMKMNpaH6acf6D
j5FO23z+rFfVvjAumSEreMxmMLXss0lcq4ieh2EbJGdpd7TUrZaUdqpf67nv+j1ijJaReLPNitYr
dDsmCFcNKcqVFYWBa7XzakDNLB+CYYfrqCRvRSHYLgNl/YBPaZ0d0DkzvEXyraWnA3EHBQMbosFX
CpNwsbbsOV01p5HAXLU5K9wgPI6SpzkxcVbBsQrPQnq5pNr2zVnzWWSIjbTRRb4xCOdZt9Wq/SiZ
dveZWXXfHK3a0R+LfoVsYQh2fpc5JtlbfX1JdK49kUUcdme5AtrQng78aS7cgUtIltZ1v57a0yba
oENTw0MWuHhK0ZYhC29X0o0xn2OiQcrl0dhxHgfdWu+K0pNAMy7CfXHGScA2uD03kJnv+wS3xmd+
Xv2SnwTyqjDt5mwWMGt3S3Ml6U7lr+PUJdk1J4GCPFB9X1kc1e3jbZWuRcSf/kbHR4irclxLN2yz
Kd7ClFe307BWkk1QUWKYiuN/msiRuY1Dp/5C8AOmIdrokjWJK75EMzBupksiFKynPCHM1e1w4g3d
dCv5nqA53IPCuB4Muyt2kmDHyhHRKSUnoyic9ScfIMsWo20oY+96oo8rg+wJY4M3Ac/hZ2MsGWkC
VmPrhGejsRlpMfrLgXFat5lwlTNROLjJ7ILoqIuShxQXNxJcbXDMxjFuyHMwJ6fCRRG9RLEy8N/2
VDy/DQqKrVCvkuZiIIJ6Pqngohdu7zVkzUBouGvgTzzUSw/slUh3203ScJ85ReYmBc3kOkucenSw
QCIFJj/JuuvcP7EgF2HAq9tj7WamQ2xIk3ipwqWxFwmzqNfd5MwZtnUrw9gQkcP+gCVE+3IWOCn7
WvdyiUDoc31G+uNOl1AB8k32IOBsq64q2Ub3E7WsRfvuVlr59Lk4WnIkTL/rtcozam+JhTBpkVY6
zCltPZEBuJ2ws31OSfOAaYJ2KXYkdT1neIDaUYe/jNMFG+1ZVBnG87iDuBgPtoh8zNktMc8lLgHD
M1x+O28iZY7QzNoTsasznYK9iBl8syK8HcQSCyVWLHdUTrLYjbm/hhcndTyLbyCuYOarWK75qEbL
Y2h21M8InvUcjGjT7yLD6aR1pjpBt/ssbcK1OTgPRmNLxyR0M5JO2/t0BW0Td7mYr/6ZYDx5PPXy
J6NfmSzcsCLAhXX8RW0+Iq4SgbSvcA03ll81srkjjgsY43QOQ1ZtcgMGM8MK1gqOW3q3PAnmZsu6
2iOFdjhXyMHScsUFT9PK29KyTTy4+L5rIN7Tyje2RrgeMxyjWO/3gYz51K7rce1y5G4jpndopqUW
Cy7ZEbQ142JVdQjgK/U1pnGQMyWWstPmUcGrvF1Zz1W3CbmfSJZp7J5FNdj4kssx5HpFmguzYoge
KLJnAsBNdzjF3p3rt9JIfuVaWKndRRHfghykXGoDe6t0KfvxRqelhSghyw/hOELSfZDyKx9TcNE4
TiSWrIqKABzB6R4tap2eFdJCyV0Ym2IdCuuQq6dZwestse2SbVlDjVXb8zNCJx+rWDJQOHdSZHqt
QRRFRcBGz54bkNw6nBmJTKRNtv6HrlBMhQllRKrigQH/JvOi5nmWRne6wKyrIfsow77azjW35wpq
10S1D2dl6YzHf8iTMKbWUoN0T4F1sMj8aVYaMxNMZWfg8nIdqRdEp/vjU10UjjB+neD8Xfr/den/
wlilg8X7GCkEBNSfl/77KPsCL+913f/hK3yv++kllhBUINuv7gyvCPGKjCoDTimTZGp4Wo5vpb9G
t6DhjAd3hKHWYrf3z2k2D6HGYCqO2b5B7/BbsgwGPG9QsT/fOuAh42xdBY1718dH6OrLEMD3kJpf
KB7S4SpFPWlhG3m6xu1G2IzgClCgFuFrb+X7GoVuN36J4KRFE/Ex0RcjpDLmrlzpMR40DBWo6NHv
EvTAn/2CPb3cyuZZBPSaGvFWF6gX+cmUDT+lksfkRdVXquu3Vzii2jD21mJBUgHqvhnOOT4y+rxR
GHcstQx7MCbsE4XVSOFIghe5VtkRmhkCUkFZK6N0RtlOQ5G08RriCPTVL02h4e1yxpNMEr1cc69b
nnQDuU3PjZ0APVApBqeG7W4GZIFFnqju9XTTrsVqPZifSgxWL93xVJMdv5UBbY4zWBp20OMp1pg1
M+HaVqvUXtzab3Lpcji3cCNzpEvpskzW0mXhRreZ2z02sFliDLxW0H1zJh6u9vnFZ7Ozz8c/8ZK/
7+Kf38UY3EFpUqFOIbNaBEZ/3cBftv/xvzEMKfLp/Y38w4t8u5FfzCI0CCZw4//k0H7r4XlIRmf/
pyseLhSvb2SRxNCvjuqvOSnQbkUNfv03E07tt7i1H7G5AOJg8GrwX3D9fAstkfOVV4vKaw8m7Jsr
wPTuecwPFLkaAVrlda1sJ0rDJXdEesoecmpMEuyw7leXkvnViTz72i+/dp6V3uLsX6ll8OkUGmim
yeAXb99Mm8tFFIWqsS+soxiijHEQhu964ikE20ydVfGiVcdAkmr154eWX+Yd31v4P4+92BrgjQaU
A0nuDY6nzChu1HIwmIdY+2boFguy+aFbuKWO0G+mo9DVn8awO67VjsXBWlnzs3ZQrdVXbb2ekGmD
MV8SOGL+gLwSX6fyS4Sz17pqr8m2RHUf4J2xpYkkYASvDc622DxFwSnYRrK36nWdrYaY1CynJHsm
dcfHKFgjDqWWbyoQkQJWbBA+VOUJpz7bwyXWhdqhnTSI27mkSlVdAYeo/AayzwWU/LY+oFv/MpDM
HDzEOCMsjmQQVWOz8fiBAdGBmdNknMtXxpDbfSzRi3qBcN46eJrjz+6N+bqvPCOhzlwLxYlJRSm6
eBwQ9VmRosUXBBuaj83aH7rAjoXv0IjX40ZG6p+6mMkbhHcp6whdvG9L9yKDZ8Geqg14OV6kdE+G
ujayjXk6VSdl+0UxqfZX8lXpO4VEEjR6KifpNuCpBqUptXS+GmOv072SnDmyDntHosDMvb7w1MEJ
po3FtmF69DQ95MDL5Ja1u6BvctXhlh+nWFKsVUD30MLrHg4ajOMEI5Td8htpaGQRGfwVhOOGxIvr
PL8J+kscvwZWbYsHlgdVXng6yciQA+3/kmWPxYrIjdK4n3HK3jQ7ZBxMDRZ/fMAdTcMyNXBfrtTf
WqH/NS7gVZHx66dOP3/5Qsvb+achUPOfLy8SPBWLwfCbP6xehKvn3VM9XTw1XfrVSujPZ/6rD/7H
rxi3CzxK9hXj68X3SsWchHXyr5foNX7HWZG3rxfoD1/i2wINkorbCbFaX5MoJO79bws0+kJWZRMd
K0KihR34fYFG5QqUik+KwRK+EA2/V1o8hAnQ1x/4rfWZiu1NlfX1bcNBRDyOiQtv4B20mBoScc+h
qjPf0e2uu/Axem8x8MzsPRggCKNgETmEtC12dHDPigEHKbHkQ168tDfhVQVvI3iOwMaSuCScDueJ
ggiZXO6ZW9MsVdRS1TYjCeyIx0Q47HDqLf0HSa5I6Q2dgLhgbMkja6+ZF4bxzP+QhKQS7NCT5eLJ
J8EzLlqkhgJnPgBBAG7inELwzVL2qQvXZDwLlDvASon3XOdkAdPckI7hP2Gy0k6KMxYn3CX1khRx
45dfxhwDDeOU6aKr+aSZEfK+jXWedQh1B+ytaVW3ij2aWwNrL9c4zGPjaoV5SPFabKrezTsvWT6z
7LGBaOVtxL1eiPBInP4sBGASPVruUCO8z9xE9f9h77yW3MaydP0q/QDNCnhzcy7g6F168gaRFgRA
eI+nnw+pUpekqq5uzTkT0dOno1RUKplJgiSw91r/+o3M+ntO5HFBt2+mD9xO5hLYwAs10caEoe4w
zpxgLSl8KUAOUkpDv3sCj9owLUvZocJ8PgqUiA9It+SNWDndLvdi3c5ZcrSnesDnpUH7ARSyhjZt
z9ZTKpWBIJRWtIs5LL6YKTdxGnj8FRXb8Fo7V/6CabOhpWQoPC/yHGv+e/PZBM3qikU3jSyZJRuX
YMINXkMsVUhYezNTpwnnHea2l8dWsI3wBWaRk1YfZv1QrgHFk37HbaRbonrkFvN8hBoYnwAzIEiZ
yeWSkLchc/GUuVLYYt+SpeRSvnEraIR+HLmFkBeba26TybdSX8SPCeNjQsmuNidiZ4NXS/JcnSQa
1bM26UafIwH7lQ0r81W/ZSkuCBAa6EE5j0nqde6NNVBjt/cJy5o9SNoS7BQQIHfRvD3NQ7KhHd9c
0s4zFI4W7U7ayMoRXDfomTgcTc1SoOnwGYELppqjy15urlGmdLlgpwq5RZAVpvnnCgVLmj2iv8nB
xZf5sAhNQqGXkuzOprCw643v8Ub6WJe8Dsh10M1JV7CdxD/H4swztet27A9ZPaBnpR7ZgeTEzXSS
gAcCbMnSdszm5CkUwMc2TinhCCpgrOpDbi7e42BliF4GOROj/AavfIV53FpkIICwB3DUkd44ZxkP
L3ydDGH28cOXOcYqCK/TfhzINwhqZHqgdEHPgsCHz1S3fe1h3PEP0GK2rbZ6b8THDG+divED0XXJ
mpKurU4KEsApng9vI0F2omSZ8ZaEwuU0/S1ZPflvVb1VG/qfZqlsUPvOS89sgxwoFOQOL/JwUbG2
VCsamCn5l3cw2hrKqqgO/fU5rHYFISlA3uHo8DErnOg68HJtVhuhoMkqGsyModmC5iWCB3xYOKO/
oZbkT4XWR59aMQ2LP/SHxZJObcVPIMe2TTrEy6gs9GItlpuCAkOr5iTfNNUJLAWXiVn+1OLj88yN
NFrkdXKRUqcwV3lQJhz7zCwDYVaI4RMTGJKHu/kFfIi/eEaOIXWnEJ81T0fIfft6Ndc8AQ9Nwzjt
/L3/VCYJ8hy80Y/DbdYsTOncFIZlvg+yOxY66Ne6HrYx3S1f+bFsq9QSFxTW9VEip4uc7DXgM40e
a3KlOSZLlUYODeviiFyTuomZAeslrR/veGoVyZrImbP//sBdMeeq47+Tvi2UwKKrIy9rVjk5xq6W
dt/q8xjT0doWBZRdrPKzcoX+J6OJLF0Wz6G0zUV98t8L3EuTw88XIv83Jca3Fcb/+d+hcZ52YzQ/
DHyRE5OHxbjvz+qQydyzhe/2/mMh8rvH+FqI4Dj4o23z5OiM/8yv2uZvyg9yFUQdLRCKgh+BHuUX
shEYGk8sSmw9f862Wf++Rfx8zdRFeI9oFGGi+unP8Q3DQcpiiqNqUNfiEOyvBJcoRoE/TJj4Xh9j
NFYQv+0WWoKM+DOexIgPTQ48rwYzLt0ieLm8VuHsI8UWwNG6gp0mZYwbhMK6uoj3Jitv4z+n4Dri
5VRKe5wF5KqEqkQh0XTwj4TdLEFreJbnYl3cyE2QzQPShMXAgfmgArAnw12KshORGxvXeHmBImyr
YpjbGmOgRGxSt8RtwPENgHllzJFCRheKGtXcqqUJXnMRhQ/FZ6gaYUpmxWS/OCP7qaqRq9UxLLoq
mzxylfamaReN/5ST56JJPWn1s1V+af+jB/quvv9HViImp/jfL+1BXzZZ83043Rcrken3vl5GyHzg
RcBIV3X0/RPQ+bd6HqNcynJtYvtPWcLyN8ip8QtkJEKxOdUxBPi0ifqqA9KIQ5jcDVRDU3hQ8Naf
cAsAoP2upp+wBp5ZnVCOCcDFXfR7rEE0qkFLVcNfE8Md3apmaXp6IIu2EJTmW9HD+sKuLf4Qrn35
kJOqnlhjNRtxR9PGWz2PIZ/ylbrohqohEHP003idm0LSnqXkOthRwiTgATpC0t6KcZzsfSNh/DqZ
wLerRisydRuMIZtXGktKNsftcRy8HJ6U/GREhbJLU5Mdu60U30ljLnNGV2UPJa1uToXYz+adQGxS
F8B3laVeQPecCvM4Z9wxS/NDmGFYJwr7YZa367YTw9f4Iutno77iy9YK/aZVJN/uR2QxWTP2D0Wb
4/yXTNKkToi5NgUz8/eaz+Baz/uIYrLwKSxYcrZyAxFEjszcKrVZsDJFHE3EriYfnt+rsAAcA80p
/ZaytR2qXSOXW7MgyXxpmFm6FUPdxLRAVcddrypX0k78AmvFEXaDbKTYqChjreWHMWiTt2DWVjHF
+yClVmSq0ZsUpGAbkpTjTinAW5Bn95dZx/O0HZhyiCN7olbpjsxxxlFiJ+n9Qg6xdSCINWpu0mhm
LM0qHld9W1KdqFql6nPGP9HNJY904SR2qdQc8jAW6tvCmCAdY6D9ELLyBtkYaRVV+aFQQTBsE9UL
CVmmCcHBr3MIFFFtiEszgeRJVKwcrWoMkPvtNVAA0CSzUO4VoVVLJ1WUKJrXpcTYO2kFBvNSVWB1
rwdhUFh9FonKTrpWouT110AV9kVcGklja5FQSERw0e5pQXNfSiloj5YPgzeK5rj++Yri7yIS35UL
f1x3/MuBFtCquaomtSG+Vf9gOnTTVJePrHz7ywMVw3PwY83w+4f6ZrGTyeXQcAZn6QI++ApdiL+A
WlCpIFRmnfl0xPs6JJJ/MUiY47g+GWCfsPPXpe7T1ksgBo9fMqZ16meWuu9HRJQO02H/KliebJZ/
WOiK9qJfxr5s1sZ1HhlH+CfWdYRuQq3+zS7wB9Dx74sU3DEmz3WiSDFHlyf587c0THieBfzcS7MO
azqFAaDXGgaTUMmgSXQn07EXitvAEeW45NwmeUXRxkV+LRkjxwaxs4I++yw1UqZPeDEpWuFJuHde
7pWkI+eBdrtOB5lVQjTcksEvzKSjfirDcpskmU/QGY28j3gmFAVcWjp9Dpyc2E2v5CsF0b6XG+b6
r1ka1bLpt8260EF7ZZNprg++q4OMNLF0H2IbXoOQpNJwtf4qj/G1SDFnWmuxfrXjbYy9Q9vFRyEZ
6YPDa7/o2rsar05dHaEYLEiHcjrXz7PbHqw4muF6IPuOnEVuQfvVi7knwOFPoqeLCsVFDKvCGnPs
zn7+Kv7j6/O7S/ifu9D/d/QFX6YHYJRcgnhMyuqfOwJs3vswDervKaB/+Bhfr3H6Auas08z2uyuc
bxssLH8TOlNnfL3C1V+mo6Fo+fIbX69uvg2RmEuRY/yCWf5EIfMHE2AioDCYVlhHsFf6vP+bzqCn
UosHksfWF6aV0v4yUc4B2lKjJ25eeR1t+myI++O5J6lWtyY/IuLkq1Xm9mqL14kDgknHG5lwZGzY
Rn++Jog/8KZ/fUexaOAe5tPUhN8vCpFMPO7YGxDu1/4Dee/koSwgRZHbETGdBobQXP+BaHdRczsZ
Rl97KO4xGLnDndhLXG4dxBCuDgEKb2MZToWjEd5xilK7l512rwWeumnf8tOsXQE6DiNswqMvLgKB
zd1hTEw3g4nnFDUCG64g2hegrQCbUcoVUAl/ZuGtnEt4afalvlBJFZHAXWRISEFrgq+MzoSPypN1
CZZnRNht0Uy40lK/N9SNETwoCbeRzQwnaY7AfZlItAKj+BnDKNJrADGgqXF7P8Fs0SrH0Wwiq33M
OKILDC0rWefApcdKeNbvhCMfIgHBRJ37T3CqOv4TtaXJ9yKyii8M4SGSgUkY2MsA9IJX/I8sHP96
S8I/bGmYDPz9luaufG7fy+q7Df/Xlobf+7oCaL9IRAeSU6AI0q+5a1/3eY19XocmwoQETQXWzb+t
AhrGiTgNMNr4NX37t3WAb0FZgbzyaxzUT6wD+vfbPNcZ9BfcngAjKHRI/qAI+XbzHTK9C6710BLI
WJBEC6rGFVHmGsBerStdteyHgWQ1aRxKQDIiFMt1VggzZndX+pXrkCWcmFK1LHE+pDwequ6C4W0b
DITfUohfqzCztXRkC9f3atYzH8a+3R5h+GZlGYHuJsso7kNLHVl9ZJoo278az0EREXsfkatD4V/V
yUmUDde4SkcMGlVrNoy62wblPL1EitVL8O2iGJNQzBnfVK0YF5FkZATfJttMZc6pm10IfXMsCTJN
xbURh5IdzbR2WVfJ2ejiuTmT7oBx5vkw4uaWw4bkFTnqIFRruR2JnprlcJyvAl3D2KrMtI0pOLHR
qstK8Wl64LtdMzqP8plOK3AxojKO0IMYykIttvS6PqR1jnEi5tQmqhnsEuZBH17aL1z2nxov/hO7
97/eRfhHnoQTdjV5ApoCMkeN/enP8bqH8LXOyvD5R7judw/x9aJkzAeRgLGg8SXpg/3360XJXVj1
TkKLX6+8rxvzlJSKjS3XDJQTfoRr5etFyV2SSuwiRmc6LARIHz9xURo/sCm+vnZJpCdkDTClH7QZ
qIZqg1GTsZ7GYBjrN5BQteU1MuzmXOmP6vjRv3W1R+YYOLLyrNT5DpcvRt7NmdTSLvrQqvsy052O
aXYf3MfQFrV7pt8tvbkJwYqJXQebEcdAxi6xB80pa3xPcfEcPZMuqItXjy41jyySFcq4XxWXu8wc
Trgg5r2XQvzF7QobRCyjw2hh2GXhXCO3i7ctQzULIpebn0gykBGlyZsQe34GQutkntj9gshoD7fV
leLCrliZ68SttvhkzwPXWEaehpWbspI9ad57+IctrpvCLR3Zqr3cecj6l4xxZlvb9X4w4WGumA3g
9nuVdtnseSION50lX11tAzO+P0bDo5StfZ2sLP2puSGQIKQWyMmWXTEnwyyIy9iBXC+pcGnZz8ER
4uwRFcjgb4bY+BzwqfBk1fZJFlLufzOklSFsM6uFT27uiBpb9YZnXu3t5BvZhilQj/sqb/1ccQ9R
8oYt23isPMxRDocu9lp0IYz1pNfbMrNpN3rNJsArRdJ3HzsdAWZvVBnYi71VgjWTIUVP9t3qs+/V
SNP6+UVcMf0TCYp7qxAvDq6ISRqEdN3RnhRoqwxpfHde7rql+YEfbHIy35vbgNFYg/zXHjXyXBHr
kQvJQqTtSRTHdlnhkWewy53mQnScjdkBkGxROtJt9ToxnDHABJPqHLzcyo/+QYXm9xa+zj7o0IjO
kDKre80rjxTyLZoPH83DwaRahJoeLDhQsgTKCjkn4ZdOZufQOQQrfFehmTA3mviEuFpYybZ9TBba
sT0JN/DiG4gnr8gmk2egJcmwzVe+0/LydIc3OkUgojMwtuKQEbAlFfboW6T2+ZoVGM7lDXZvd7V6
sI9k3gZu+jqxXC62tg0fGSFJ825wtXOLLWBqoW9AyHMhfiKx601/ccrSgQqTwS+ULA6Epz8DQ27L
yev21PnAKbbywnBLtZMTluwSWwrRwpzpJUIZFxc7gXkWHwnGvOZ8jBdDiWbD6wav69YF/H946Mq8
Oce82dhK0JY61b1Sw+W3gszzmwU6mdxN7mXGsajVW5d+uw09WOlGsDB0Li53yDziRI3GkVQHaI/5
M1e3ILvhvL94ykmI0HjPm9nCr/YtA2POPuZOU8aew+cBGE4RSIbgRsyYzbZWBzdStFS86kn6qH0v
IzXQblUEvM7h+piv0Q8jy3ll4qqbdnl1xnlONUktjRrZeYek5EMSKNgwWXhgaCvFATFQHZFVZElE
geGJvGN8PWMIqbCKuBKjcMEeT8VilvLxWMYLHoEwRV+LDZZCLWmEwb280B+B9+PM1neRYZVremXl
TXqiLMFtA757qjvQKXk3Z/doV+5VpuGFxXUrg6glFoM93O7Dp+gmRg+TEabr9Y/RnjMxvmcewCOX
+3jdL/EsHh7Ku0tukcNH77+kMO4PKH2Cm+o5OtQHxNijFT3AiG08/WYKr+Sg4LHuzZdi1zPJlC3j
EblHGNuJYWF1NCxiQmZQvtj9ebiLIL2FjtRaKEUUAqttlBhh7pRMFWndt82b/yTttb2xwLbwYdQd
5bVDODBi88xwF84Tgc9uUi5InVdkp+jnvsKbygen3pSMw1mlIjdAOxyRaGmFKIIeYuIJd9odhyXV
TBqn157Nu/MVLc4Lhx7GTnwubzPc3i6WckssNMmTI9qXbhn755l+H5t3OmmcLEmm3W1m40ITHSn2
UDKE+bbbS+UKK0Zm5RkjYBTZntLHc64nLhSNFQtxROnBuPPvaV20mLga/wSxnw/VU24a4fMjYsi7
NSK7VJyoQafMdBjhuNdki8Ab43nOn94u1V0vefkwLyOXFVYuVzMOanRQn4RIxiE4Ng6SNyX0pBcO
ZsK5jyxrOsJD2HGDXUOpYXC/LB8KMoIOIpE9RGp/SBvtMbvVPKyvWdI4h0PF7Tp7fJm5U4LPTkrt
cI6fXPgOU1GrnQpuXW33g6MXt13ttNetkt40wWJQHC1ykaFnhAVlHnLsurIvXlegg+M8XvLcDVRl
idCact0zqA7PCv0XVBwhPA8NXImbKvYyNG7wFK7xtjOhGaKB9D/8BvKBoyKE6a9PILqFtCu6wCax
O7YZEzig0Qvft1uYAgUalQVEtbKzVXQ/7L52gqByWIhQk4V3OI4rtnaUlwj1A/u6klXcBLgsecdn
Tqz6c9asMpsXowce1kQM9K1avukgtcSRHWZEzfDWC9AmknpSN2GngbOFvFSFNaYGMdQk5grzS3AL
r4+PU+xsQZnPeCEVFsM+BlaiEDk5n7miTmobsj8VCCz7Wttk0P18878BOv8TBe+/HVyFYhlKv0Iz
iQHIn0qWt8+XOkve38Jv6+JPcOXHx/haF0u/oE3AVVuZBuXfz9+4C9R5ijqDbs3s+pv5G8RmQ5YR
UWMI+Nnl/lYZcxc+ARNaTfE8aRt+pjJmCEg/+gPXF+Ieh4AFIbRn4QewOJQ7US3rSlvn+jyFtEsB
pVjxapLmVnOgocnoYVUCeEBmKydi0LzU3F6B1AphbW3onNPIu+6Fcl1elhfNwYzIp0+U3UJ2oF7x
W90xFO4iVdj2b3W9MZU5v602q071eKRIsqjSqlUS4BTL9oH5K4Or1FPGI2QdddPLLvX6DHIQW/O1
dGoSqt5hVkmFNyiTppc/PACWHukrzLkGiM1cXDYgQVhoolAldku+rBNdmSyKfa74GitiH4XosNNs
0K0FkyF3BIMHswuqDwCwGJ9fgUF8spiZi/4N1pdRe1DkXihwobTd8S8qJNO7NsvuZlCP/ADPAMkL
uq7bHiAYD7vy1ANHPfOUwGlTNFh6vWkPvKxKsJHX1dTlVOqo+BLBZvecxvPv2nugWuVyXF7XlNOo
pKc04eRAdU1Q5w4FXT9skY9TDFIXqQ74t5A7EzEo9JBidTMbnSZIWTZSGC+JutEylSXPnSzIFerf
Rci+WeM8iP7XQZJeIIpstI1xJy33CM0JElF6i+AGOxDRQHq6sooaEoDPLMPCUt5harqdbW+kO/MQ
G8vHYFghb7dpDgzpZpcJkdeVDiFTlnlU6UB8B56mxTZtstS/yH6/8Jl2zK/rSQjYuPMwvVdd9KUB
WCJEVPuOMW+fI6/WDpHS2tq4SfUddOPgsh4yghV2F0h87WZU7q5FN7+WB6M6is+z4mLleDeLbCfn
zD+1xU6vvPx60HFsbjdtu+F3oEzI+c4USVCGTrmLZ/Mh+MCcgrQ9K4LLn1OqK/Vp1c95L8sVbCwP
M+loQNbt1UeRWiXHX5pvzu/byG2MmRXe1vPxgcJeP8f3OWvziRA3Yymottp4RBPBVHrNHIKH16jS
BNgZ6lG4nGFW6sRGjtZLqFsdZ8NY23sQnpqqSScDm+Dr7kaZaKjDbgqJC+2hdCFn8o75l011krG6
lx0dnMhhKJourqSs9Td0MP6ag5yeD61ft8cIGcUu/EGFGmwubstVObHHKKeNNZXPutunE/eNh5A0
tzoRECdzVJOJNiR6Lg8YkLOHAg/7zYoX4uMNeytM56n+LI+w4xEzZ95nZlnqDsaWX+gOn2GaFG92
It4SKXav3mOGU3jYcYTNkVA2anyYbLW0NLt9oHF3s8+HbUp03xV2fOHMKOriJ2hsEv2DMOdQKahs
QVvyBBnc9ZIpUjp7DbWj2fvsw7rqNPFWCu8IqNBVu6z3nGiFyAXv0AL+9aonTTuEjbbWKN07N9Jc
7Gew8dbRFh1mxg2rgpBwQnpc/smaj6B/6wn14+osT3wa7YElb1zy/XG6GJ/W+FlNPloP04eWE04F
jc0kXMcmNcCcNLggBjDpeLXl9K8s/sgcPgpjUem3/FuhOeBR6Yuw7Q4XEDNfI4uzrZEPAXHqETnb
1Wn2MN1C8wwnNRZOBgDVDaiZ9yBuQ6J9dS+cgG++ix037MSVsmENxDKHswJyY/ykfZI+w+WA5MBK
+IQY+ZGMTYpC5tCwzh6GXRE4sEe37Xjik+FpZa/XoELSbUg6bQEuo/Ht/wiI/e9UTkxIE/R3mDNM
iyGjaX/Ozt8+59f3Lsvevi0n/vAxviknDEU0Tahn5hf2zTcwG3FyZBAw90U39J0HylQzaNimfEmn
+hx/fwO0semTYmowE+KenwLaMAv9rpz4cuigfMz50QqAgU/3fzMGS7OmEKLUUNcBMR/s0HC7kfA5
bOBQyLvgGA/CASmgbkbrNdPZ+ZSM2b5GqI+bHo+B3gWg6+8I7tRkzzQX3oxcxxtYt3ijJAPkj2dR
h9sN4M2S9cCuDAUP3jVlg1denzMkiwSBbjoIph6PzBbNdpnfTvMryfVhIwsrruvPoNRu+qqouH4E
yNo4kWV45kMdDV00SulkF1BbsP81vbcL3QOcIdcnuc9htuZIORE1yfjaO+2hu+nfEld0FJdVwVy3
ewZ+7PbXgk3WmhkwnJ3uHMl0lZdcXreoshc8J0x3BdcuJz/14QsPNi6JMfU+00FltDTIMGHBKsTX
OTo9T7fb928Zthl686huBn2XIEl6jrT7q/BQnl5eXnJvz/NAwAEsaq09JHrqDkZzxjNr2rB7kVzN
np61YOgoTE9OpSde1jJHrZuLTACTmtbEF6l+410pT+Jlx06179BBmcNsQcljBPuJ5D44an1HnaSN
x5cGVQKPQJClA3Q41VZsXpRCfIIvbGkQjLHvYIO/2HwiCkswuqycJNBQvvFZmDRm8QEjOLRFbLgX
adEeS9gDFUmaMZ4VXpxDAgYr6LCKgyfszFnAKnxg6Cp5KkVIIBfBkXa0EhsVNGlcG0ww6+hJk87R
yFjziQPJcgKbkUo4A9XbfHR6EkWneg5Dl7jbkIv+prjxms+WTbn2XwUGkMWcESeyM94SLVwo7rBr
D3U3L6S9H95K4TGo34J0FU46EDjtSfSBL2ZLGi6gR3IBrdMQJIgLRX7iGRtpST6sqbzosCB68W0Y
TzXnWgCWoRJRYeSs9/KUWfHRadiqwPPa60/6bfjQPpmoDcijxjWRJvhcetVK20pbfUNxCDfOGm6a
VePe8U4IB+Vw9dRF+G6cAIP35aN0wrTGIk/Ba56lI6D1Y/MoLHTZyl7ME2xOGWHC0byDSue7AKPs
nsq62ahu7bqzOZXO/fW90K3w49JamkoJB6E8qK3LtlnPlv2yA13kRC9We2R8XBQeb5R4V544i5Vi
zSkQCO0mFFMYHNJL0z8F9akkz6HSF7z1zYAZS/uqkuorLeOYKAzs5XOjXBa9vzI6qaPCwrUgDp9q
gms5NvyKlCmyluqEnUoNj/gomLA3JNJNxGQxoc6aP3Xd6OiIrqVyDq+X1wY1IOK2AItW/yOKHvBL
KQlolR2/mUvd7Vh5o1uOrtTOG3OOkYOFeoSoLXoMA8I4+Iwe7+JmqpLg7zOY9sFFKvFNGCddoBtW
boGJXYANrDUSZtxbwi02ckIdLq9kUlQnn0ZeFNzrxUsvnpRiKOGVnF+NFyJWCCnDQMcRyyHs4JoZ
7WKTSE5xcckX2RJPsjORiS87+PAdB0TkSFedDH9JqWe04znQgPvMGlQ1sWSs+Kpi0fBjGsfdIO1G
1aeOx5GKNKPAx1mZl04phTVMLe1oxlDomcwkTOOC0YjLnAHFUekhNYItTLl1BeuQqvfLxK5B6iOS
0/GKVsd/hpePEcoIXUBlYD7ecn7Tc40Zz9/Ywnkg+jJP9p+/H+SGc2+yfBIT3dOfnAuu4pA04pz8
3YdSu0c1QcuWvs7WM2GDCgAJYYZWPAlXQrKqiGyKTkW4ugpeJGFR1b3KAB91ejPObnASLpi8RHdF
te7UfUr6cDzlvUOjSIjgrSYFQcqzBDzbZ2z19A0qJXyiZOtK/krHAkhGNqIUxglTnDLSBL/bI8GC
ZmSzXxEAiTzpks0cHHysUniYwrFb8W16xCT+4OquGPJMgSR0WaKxZZm+PhksTxpYXMAeUmXHyUtQ
oqeKAo4PaY5DN8Eqp/UHhOtwTRV9TyQbLl6Y/phoSJzMfyTbpMJ2WGvI+V22l1s6n8tspwZHyJ66
eWA0HPurMjrCsYQQTmnOJ9pjNEKlR687/c/HTunfc/0eeQ6EP5f1LFxxOBfzwH38vJwcOLXj117B
LfRITU6prcbvenfDGUI9f4uofosHEz8UQPsqCouv6COu5U2kWorvaUqwgEMb9rseIxBj++VrOdnN
rm+j/JSTDI6sTocTQanPCWpHwl1TyKsJOmPHkm4ws5odMyga2bHm7Lm6Nak/t1ckeM1e8LuF1B9a
PgNemvyUiG/idc75PKlJemp3zvSBjzif5R//qVP/QYjqFz6QwjhYUgVRJtkX3Ofv8zK2WZO+VdAx
37tvK9U/fJSvlepEyNKhiWPV+BkZDLr120BYmphaGEXKjH+/I55DypKm0hmkDAY6o9rvgC9AL1z+
CNpifI389CdGwviyf1ep/u7QpR/CAuQ0FxUhVPU1Zj5GjFHsgr2mmfvAQgSNOwKCaCYzxWbgDmGD
H1p1efSbTa0uJzXfVEbW8rIzJ3gZo9dDsRrTu5Zgd8quWMptGM3QDBmSsSdeDsBp1JkvZL8r9zIZ
jhf/PO7QWkMEuVOE8Xbax1jgxV5aKWFvM0u6PjNgncVUzem9wJm/H/YpZlTdJHLrpaVBbDuxd+MN
hCdN3aQLJJkEuss3aN9UlKaGErkrVNqPMsZkNUNM0aVbpBi2ZqvZPC7Cg9gkXshIRqUISV6nigwX
D6uGzT5RpMz3+/q1uNjxTZw/UvNWe4XBVT8HsG4IRM8YW034wrFNXY0aadLFu6WKeZqjSROUEOB+
tQKMG5YNYVAKL5lRN7vSZWwXlPS8TyuU9e7EwVJrcdOV9XzaWDoW1xIF+T5mvW2mlXYTFi8s11fm
nKi5krXG4erSK2u08HHt/EP8ytHmYIYrUBoTc08rdjTfBlAPnsQV8nkwjAnCQSNZwg5zkKFTlmLv
9U7V6SPhYVC7/jXu4v81c+TfqfP9AoIDTUOiksjJozn9sxVll5X15S/757j63YICUfu7B/ltQSGU
GYRaoV+FYTmZnv+2oJBZA4COUOWrPdBXjsnngiLAI/l1qYGX8rX1pSsm54KOfXJK/1yGfmZB+aRV
/4ikf3Pon2FR37S++qjXQWIW+ppIy7avCVQ5pFTqRnuuys1U9lCQRUM+n82EFczCKYSvMyUn9Wtn
qlnC6BYuSOZSExlHwlgz5qu+MHhpfI6LV6G6aajT+j2R6UkRuHp7q6S7Qby7lI6Co5c68+IBx0LZ
i2YFrn92Cqeg0rSPFkH71GskOeC+uWgvs31PnThJQOlO9ATRvHQz4jLW4UHWduZhktgCLU4PiUkp
KuSEuklVGksBJVcH1ZuaMG0zIKwPk2ox1aeKj/OFni0j+WxwSOqsJvxulzKjZoo1IwRuwiaHt1c8
4sp4L06Cz4mVCX27I622/MD6X3VLRcdsYmnUd/q9Gew1fR8YV4sSg3KJP2JyoKgAE8bc3pkq3Swz
HXmS1eJ0yDqb0TJb/uPUBgjT5Dq5vRzrjHkfWlubJau6mpae35edAHOuIOxXm1N/RIRdxfBVRXyQ
iMYoMW6kC2t8/DMZfpsb5RGKztrA+qwYRbeBu9O47Gv/DR+L/w/nbkQdybhwkSENU/PPgbK7LvvL
4rl8IVHgx/Xid4/ydb0QEaqpmFBrmHJNehAYpF/XC+5Cd4awTfwiYfuGLK7/gnU1CxBORD9O3rhr
WmZYYfDEUZG+/kwBAnHudwUI/DYoogB5k1/uj4E79SwShyrUzDWgci066quEU6/jb1Uo4NueE1uy
MvCBu/hmvO0MG4tIestnCDxnTvf2VbiBPT2NbT7IBVEXFCTkWJ3kFxPvNet6i5ReAwqD+4JLHvs5
hMuHorSyh+pB30NATW7SJYYKkICipy0kjVPvjcvgnHo3lwfTrgEQxkW7rraFjYb+2Gwra3yC3GAF
6+K52OGRCrGJ5l87XG6xBXUujnLKnvFudFJnOOdveIzrjd2tmoc70UrOBUABevA5SDhE8u24DNfF
MXwWHqDJR3BZH0gsoEFcCyd8bq7rZEZdpB2yLfoPpm4hrLd+GYDg8yIgJvkEadqi52fra2IXhQ29
6HqnyjZmm2O14lXCcQLJEcQ5tvR1Y/MiyeETmI90juKTMGZBsujI44K+dHWeePZzviUySn265scK
rojXGtQPNTp0i2hKvtAZ/WSOHHHxO5W8ECMn9j7MvSHf5cvUWKiP4wIn1yUgpW0sxQh8bZFlniRj
bGhFL6or3FaehNfDk+p2p3KhHQxHwqYnelWvTz4uoYYdL8XEDfrbBuJAXD2FozHNJ+Jg0SP8D/Nd
l/i4thNWgINmsOXVmeVSWqW4GM72/CtZJAvcanPW6Epw/ewWyF+DpkZrVenP05ghZAxZ8mJmsq0Z
B8wbNDDYdgIVg30QjSAHNpRieVud0rV015f2Ydjj+MH8CXMh4Y1YU+mueA0hfCjBw1BviYKZ7I+i
yVW0n1PJaouClXGO8cYguvV0/BTHkP2ZdPAHZAYWISzMReGfi9emWBavGAswwXPVm9jOsVl2mxPv
1OU8Xh454HySEZEJlCyg+BEle0EgRC1cGO8jnfkA32v6f/q6ODzjbtEe2Wrao4Irxex438/bXXbw
n7A7wToOGyf8P1uHSRlfcHtJ1vS/8auhLsZzRz0fZ8eJeExqPMlklIy6+NjvQTi6YyA8l55UPUsY
JTN9IamaLSG4vufk7+JiAJAABiBTeeI/Q5oLDiZUos0hsLs3catCtKSQhfsNR2sHUnF1+3OC8SQl
6yJ+hXOjPQpnUXZwDelnyxqgo7NzymQonlTk0rZQV+vZGgjDfx5uWACiZfjB0OoRjw1FgO9izYBD
7fK+ie00sNvX7Nw0XILlJt3gUZW+Fi6Ulu4YPzZrWJ0QIXPLPPR7f0dbcNkmJ5w73jQPLPOuOlxX
0fvlnZl17GDvNNEpuS0mfDB+wWKGHNb37iUgXt5r9pfe+k8T/s804ZAvJs85aZI5qExL/n4T/qVk
RvV9eG5+55yJhun7x/m6C36STHRRgILNTOiTY/11F0T/LUKYpwD+mxffb1UzpGu2TbwdUE3gm/Bb
1UyeNbEvGCoQQv+T4yJpQhm+YZ98GRfx6AJ6Dijg/8XemS23jWVZ+1U6+trIwDxc9A1BAJxEiqLm
G4Qky5jnGU//f7DT5SGzKtvd/UdUV3REpuRMS5RIAufss/da39I/uym+r5kbtSp0v9b3OR234YaJ
DwoMtb1XsSBUZcJC1kJzuqQj25iKpgPCAP0yk5teJrE4ocUkamcmDSqRDvTmi+ZaG6/5X1HNsJYJ
EDskddx4jKXLhDgAQcnnAbt/b7nlE43r15m+6qFtr8aP+nxnMhP2XZKwQcaEtxaOpmeh3Cb7Cs2q
bgc7ooWvQm65FzpSEQxbtsA3GrvZ+3BnufX2atFYkz+9N4dVgObCQW7p3zIgr1ciKJ2n8tVk7LLp
H8YHlv+T/1i5mQvdeCM9VQ8EZ7vGU/iubhjJX8/X9Gov3drfzDcSncfB9iClHKKDuNWc5pGTNlS+
Mtv6kRPf6xfl3N8LVyOl66hfIZ4j2bu+MTl0q1T+w3LI5+g9pU9p9lEgNiOsXsHBIZ2guRdUj0yW
cHhs8InY9NhrGrpl6aUxquclhhJID5gL6402ohVdqMGZNcMRvsodDQxOt2KaDJGnBOzNYia/Mb+m
2K93yAxeakTABxG1BAzQ0ZFsxd5j76ZUX1gwNKY5l0eP+E5WU/HcxI/a3cwMR7qSFA+GecFmJhHM
lS8YLVQ+Ik+hStf7kbq/mMZtz5tgkrDAocl0E0hWv74e/efO5/+dyv2fzqYN3YRDNMNlbaFgLnyT
v78gPbxgNor/YBH5wyN8W4oMtG4yZ+0l+RUN27eCnFUKTxen9N/jZanVvy5F5NGCqfhhAft6gFex
dEG0ADqnYDXVqbB/5QC/JIH8vBihwsMOyjCcNoO6/P13i1HYSslsSbO4z7r5xUJ2yZWHFgSFHMkD
pVLsJSQYMI1UaXzKIZnP6SQuwWYzYtoCD2eMCzkyOOVjULxfWFRzv6u0hrQqFDRFH7zLtdmjjx+x
QukHvYu2uNscQ1fPuu57smo+irWyC5r8vWtG87HIRWtXN2noMCOTl5Jko5kTmKWKhRBkhhOZgVf4
3W2S0iUUxemjIZMSGO+a0UlE4FDNpG4YHKU9Wm2jc/0suamN8yT0K1XPPagXjG6nm7ngfhSvdLC9
Koz9WTq0c+dZJKb3PWf9seCuxhQRdsNT0RROjbY1zyqPyqliuhut/fKa8VEKz5OxxyS/zabyaFUM
mIOWmS/ZH5wUADik43HRVhODsSjwRDh1BdOQZXICAI1wijteIFKg0AwifQEp3CTEC8TWaaJVWOne
Qs+bZvVQy/HvSZX/A826f66783OHTeK0TKT5gtkGJ/CP7s5T27wHxc+nZaxUPz7A15tTAe7Ixm6i
gP3divWtTIDWu+hD6NnL4AS4bb/emwtFe0lhguDyO6zp661JzrqM0QcViGTBr/21s/JnCMN3t+aX
Z65oCFikz9Ey+lJHfHdrxh2UmCDNoMSYw5r5upsL83pCEYDkoU5PYTA4mSrfh6BQAyvGQfliFLIX
EqUypLWrMC+VCK2YA/VKbHC0aAZ8VlXhoFzP+XOrQ8HPKfdNWsaytW8szVGXC5oIC/CBnBkG7BoJ
0oUKp7Ail/i7CspvMhKvpNK/UurMq+HMwGvJjnUmvUNnWBhr7UqO01VQ9k8WGQ+MGpbsseDIhnfK
pde2qQccMldpUr3rOt4CvyoaCpnsXRmrlxokDgRYFhlj2IkEqsVZ6cbSklnT3FqltJlKPUJr3tK7
i7r7RDhrzNfkDJl+ddVJ4avvg40NdYiMPkQqdXxsozSxVfp9rdqjn8F0rk/9p/nRGvehTo1RlsqL
aiXS0VSafRynnA8m4bbTqrtmcDuispTKd9q02A6CVkLP18aVv3h50nA6WZzSc47MjFQ0J6NNYRHc
IZP58xb05Ke1z0GkX9LEcKDkrFtreWVCwHahbdUnrW82FIebIQ82on9LxbKG8bIKcsYKub5vjOiL
F/5/4H7/l4UyfCm0ufFFWm6qDKL/Hy4d1zVhtv+2INu+Xz7+9EG+LR+g/2FjozP7DOGn2fVt/WAR
QOiOuP6LmfPb+gG3jVguumB/O5t8XT/AtgGa5bjyXwDHGjply3fLx++/OEUCdAZYL7K1zAK/Wz7q
zgrFJEsM4sdT6MnmCqY5kNJIfCGn5WlS3hqmSvTOEW8mkac36yUjgwCgpWWv9Pai0LKMehMLL2a8
N59I29JHz2LmTlgOKpt7cVoV9CFqdKr2/ChI6xqdKFL2yvOtReLOOZ34JVaRTvIwfljqwj1AeDrc
42HDRWMmEK+3CpoQeJiDoxAX5l9rFTyVLbmDTL1af9P3G5YxTXV666Rm1PBX6EOb2i3BUMZk6tiK
7nakTqcH3OP+knzpIZUboJteUZ/7exMlOMTGfphPlOylVXjZ2ng3xY8D1jwyOmkMiBD65asMqiti
sOgZb86E1PhBkuycdKBVtnNLt7zWwLC+NZ+kN+ltaVXel9e1cLYesp3slB9LRCXXGeZIGlfqukiv
5HwLL6nyQu1VhaKVltrn5DGVzg8ZLfRkiAiqjTW+SGLMorzAcrXLSCxAWSw5+YBa3X9LIzCVJBHA
5K1o2DdgaN2AmJvm3CsHKgfkPJq8UnhVocisNDo7XUYTx8YXnjZrE+E7DFpXjTYtaNr6WDdPJfEG
RfJKZ2smr4W55ej0iyPInnkn5bXSuBYEcmnNe1NgB2zQBaG42Cr5nnRO8pgW86DdQKwRHR1EsGpb
BIwwk8iwL64NhDea28UbdpqKh1wkG4ehWM8XmrRGvdDClxkLXkVChErpI1hytX/WaacKt3O0TqNX
PmKAqPG9BvUNer8l5Ko3eR/xwGWfhFTe8mksbzMU5nwiwnuer/mYVud0PsrzZpJR+dqifxkciZzM
9Tw99LOGWWwXiseZfah7tVI3w9mZJ3fZ0bDucDrRsw3yiwDGJ18PaBvnfTkQOMccqbZTItPFpTmH
Upw/kPRVx4+LJAmTAlE78ZXScE5ksO1aCGkau3nn7Lmy1PYwGKjaVWLuimeiGu8TzIy9Ce6UypHm
ocDgRat9Z1q2IGX+JEeli48UqGzAEN0MmUDhmORCf4pFT7hXeUPqITy/EfNKHVs9EXmXPE7KEn2n
z/v+5mJ8vsol/dbI13QmhfvuqUMTmXS3scUG+bG1y67ZhlN5gK07sxQQjEdIGc+0gpfMC47fwoEG
nENmllvesJQ+ZFXScW7tCfkTEJO4lx7hGNh9vsuYXyvM7v24eZ2UeXsHdn0TUOr2jOCh0gGWK+2C
kyq34PJAKrFgBnBfhmKr5X8Tkougv89o+ippdy8/gFQSN2QAwS56iKHX+4/SoNwLlM2sIrvgIQtP
+SIE2+jDihih/Enr7G62kfT1VyHva4TYEpZZErgW++gxr7f+ZBMgZWBAx2Gb4p4m2IDQkTVPjb4x
UQfIHQMCD3D4YuHASApcJXZapmAcu5nlC7ZwCF4bXL0kePmIr8At0YhhqGAToFShCMVHbGzC3k57
BKfmpxptLB5xgp+69UiA1cxrRkbRSmbaQDMBwV67b06dCcdl3dNgOQz9Tqvou3KrOREdnQBwxCo/
ViVRZhRirs96xJsRQbEicRfx07rjaOIvXVsERfXJShXsLC4GA+7T+niaiqsK8F2LM/88SdXHRf1J
/+U+wcWUMcgk8A1b9eTzezOUYJXLAFtTmJT+oaodf3BRMYDSw5e1kgGKR/6bHx5L1a3jYkNJchoz
zLMNpSX6Boa+W12a8Eu5MSlK+WlZlMU7pgwR8nvflgw36x1N35kF2Ui8n44xsfZfRdzh0qHoN63m
DZOXjBtMyJhnO7LxqJ9Kj2JrircEnU09fGOOj64IaNRg3VnrqQPhFgJeFrlp4mAAIgqRq0IUHY6G
yfyasUiOIWTeDgWWvhqWNXNH4zpGO5jihte1M3JBUEMGYtQFjU7TprJ8x1rAHz4YRC6MRWBiEAVV
MiHggk0Pk3rKbzCL9ESl4fSQuM3jkGK5Fr2Azn7F6LiaTsiGUdMa+NmBE+BwJastXKOFFRAsOojX
QtKdBUIInEZxzXmR2lqhZ7UODAVDJpJmG1pkjiHe3ufEPUzPTZuuCPUthGujOlfl/RRtxfgiwjYZ
2QnhObbvfousES2fr5CWdYeQrlduTCgKKbq6aw6V7JqoHs2MONK7KttW1jqpPF0/p9Vzou/6+KgS
1jU4dbBN5X2FALN0LWETqdsw2NBrEuRjytUXuqXhtAY88F084vwg3HNPt6rOdlkGHo3RNdEYa/ZL
JDaxQcgmA/2DoLqsi5PgmhuBAmNTPlshH3rsxRzChbVebrt5b7bk1TFtJkkkPAwClm9X7nfM7DYJ
GsIl7YELLShbFpFq90EZmgI2joljj/QgJjTkAYYyG3G/xsXHyUfHiHpF/M7o35nJJ/Kg/aPAspMQ
HtrdJCpzQpLQOimBB6Ou6nT3632z/05H7Ica/J8PrfJXfCOVwvfvd8zclzp6pXvffl9XfwEcLd/4
rZgGVbywyZg148z8Vkqrv9EFAnGGRE4no2ep4r8exReMIdwTkbM6rTuO6d869spv8JmhG+nwWZZ6
+pccowu+7adaGq+otJCfidUSaRb8WEtb2ZjoYyvJ+7ou28mTGNlzwyiFSre7rlvCcJRMl96nBmrR
SosVpq0U6AlketGq41eoqdV1Hi6ncN+cBQH0vC7PDj2sDsV6YUrrfCC8QC+LdqAkzTg5rqcZwEQj
Wq38X2jy/icu1n++y/DPCD+fuyRMgRQuAQiY9Nv/oQKLQZJbv+RvPwKE//RBvl2XyK6A3KGV+nLK
+3ZlLu0jkdwPpBPL1Mj8wcusYmOmR4h0YoHwccF8PeXRP6K9aRqIsz6Pp9RfaeD+mZWZoy29KGjG
+KAWwcf3p7wERP5QGyn8evmpqTRpM1uoC4ljxPk5GOxO8lUUEMasWpiEVXMjDVr3FCo0eSz4CWWZ
nsRQclJEXCsEqjvNjJ4AZm8KVIaKeaOGsukkQzg4baDfCnH5QJqppRv4YwfPMvzmnNe0hHyfmicR
CgToTRJ4ll9UtwJKqiifq6Mmg95oMP/7jKHLEmslR9EKJX8rW4qNeKy4DZUMUVcH9yHuphgPCAVL
kJduOzwZEcfGSqMfe5lSnCLJ9FI3DrNkuDZNEThEcrTvupJwqJEKDM9IKINceOwNTKqFkbEpSJCz
MuIKaFJtBdIZxFTZNCP32a/vAf/Ks5O/2gSWcenf3wRu3j/+bPn7sgUs3/b1VoN/BUoLeZK4IHN/
GNtqv+HtY0ojLfz5L3/1dROga8JXGyC4kF7TNPvuVmOMYiH1Ng06QPgEUS/+yqzkTzoqaDwVOj78
BsxM1J92ASFpAiuZheAghToQ6rwW9HWnZvN8JxV6DkIDWB1+vkaLvb4yDdSJDWWaktaeIkRuPwsP
oUryqjXHR3Egrlgl27RB7yNmN7oabku1n7HfKZuusK5nsbmIVnqJgJLErbXP6wRYU70drTlx8yh6
nhXUzVXozsVJilEYCZJlS1F1KgdqJlG4mYr6OTfLj7pf4UXwH4UK5g/I7FU0Gg9DDClfC+ZnQOLn
eIax0ckVt7F2iLQC4y/8oTZaBxpooxLrezdyy9byXTr7jmSoXlQhuYA7TNug3flChGEDB5MUUb0G
LUNgK9pkpKT0Zvo6S3C+ouq65BdcxSCojbk4WmW5MdrxUYUPFNFuykN8STkPkXQEk/S6ZFfEdtct
WBLJyG7lIXtrVeFkKLSARuu6H6PruJhoV7XU5TC+H/LKN9dGrz8INV1qSZKw6wTlu4nBcS2W3VER
Z4RZGcHSo6C2dlJp26iXj7Xmb5pcc6y4HzZxJSSEZ0ePs2U9NLWecHAZOFhrPjkiALQCmmKqD7+n
qd4LURA5GPq5O8kIyNO03JpjjlTUmPpVLEQHodcFLwoTVwjILiizaUVAwl0mJDuFpxgEYIW4P45W
l5c7KwFUMGeE7M7ma2bJb1oenOK4OI1W8Whmigr7SrsYFcKsSfTDM5TPA1xTvNCtxjg/i3VowVo1
XKVdih5m9g0JyHibaLGxaSoloCGTWKbkDDoNfk8eJ33Y+AXSqLaPbhgP9AiwqH7i868viP9SdYZM
G3lZZ1CUkLpBhfr3l7vLS92+/0nU68+P8G3l47YBtA+lXf0sMPlbI5nqV1doFtPflZjSLvPjrwuf
9puO1+QLEAVnCL/QtxID7CBiTp0F8wv5+1fWvR8byUtxhFR8YY8yKIYlLv48h9LGqS/VMDlk6po4
ZXA+xPyA6jgI95zR6BoLQB9uTcv+7hW7/pM0SOnH4JHffzAHgmXqhy7V/OkHY5YdNFU140MXPnBo
zulvTBXn1PWAmhqbpQN2eMAjOcEDeRW3/FHRCOUC9CvT5CRvNci2Ol4vGBu2fIWf1Vfosqm7wThK
tzTc/Ky2+fO1it1yuI6IGGPphHK4BBdlTHBlXClSZT1UwZtvnGLdpudGYhrHawxbBU2G/oxlJU6M
m3iZj+H4DWb3eulw0VIQPU7BuH9TedESFrkNyWK8Mei559NGuQPMC9mL4OyMbhiqt0i6mJtpa71r
oNbaut8aQJuE8gsA+I4wLkH2EjzYmNOMbq0qnlATgovDeDpjIIeKtTbv8P1BW4jNT4ZG5NimRkQ5
f1TC40SzWwBv9xfvz7Ld/aj957r47u35qfSszCnKlYK3x6e/JSK6jKMDiBrF3+qTl+dutfhUozUE
Q3qmi4VT3GJ+RfIopAUvwhab21/8Rj8e0/54wfy0Qfd1WE1WyW+0lIG9eJ9tTjgAkIkKHq9+Yn4C
tfEXP/KPNwfLAmOgJWmHW25JIfm+/k6Nvp3zSKPtYa4UkW6WSx+1O8nCer6ibevea7Clv6ysdAGC
9+JP7gxOtn946WXcYopJ6DI8JPnnn7rkU7RpNsaHzEFdDJonuZcQTys2hthPEp8+mXDXADjeUBo8
zu5jjRk/OnMBUWNzDaEuSnfVaXyPd2m1tZBk0p8P0Ga0ttB4GDXwqpa0AgVaZm0LUpC45ORTo6EO
0ZlBC06AT7S+isVjSZcHmUbjoTVWb5uAPE+bXwl9kxzt5HGjzjs1eBAhusVul20SrMMzIlQdvWZ/
eqXnXr52ZwifKJ5DGv3PSRvA8Ghplul3lbNoQG0AfQ7CM5u2nT0R20wUj0sOqauv2k3mRc68mTfZ
lb+uvHTFbgg9u6DfzgGlwQ19EF7C+MINPR99Yn2Cu07E4yySceb75xRDCEF2WK4WegJ25sK4IArL
jUvat2sEwRd1dRjtAg2a4WFIdead5NUbw+nc6tAdZk+8zk+Dp+37bbABn7htiaBud4F3o66NXbUG
lbkfrq3z5GpHwek/maeQLitknJWf38ZkwqISuYTie8nLPF/yN5lmOUiYwB2alZrtgn2XQnLy+IcX
NmndRncVeuhHc0cLuziqn8KP3FrWi3QMEMoJ9+PooEQmrsCu4DiON6RjA+ZLbWJM8v6Uy3tBe1Cm
nTFcDcaVpbgSPCuam3CkAE9gNPFv09GR9VM/OFb5avWnHvMOKSIbiymi4nUNaJur3Nhr8q4U8MPi
+qG3vp0JDZH3mX41dyctfO97VPukKu5LW24uLbTJ+FSWh0nYZ7KDiy7xIabuZM3DlUJYjJ13p/Ev
o4QJmvize4RMG/yUyrJ9/bQYtFY1B+PUxAeWRVndTx5iB2q1ojuXxbN20k5KamunzLTRyJep208u
Kp/S3NbmlnQ7VDzlWi+OtBdV68KUrU4ZaMzpWuZK4eFwFMERxb3+JjzQwu5fYXB2VItUv6z5gt2M
doQomcY7tTmm4NBRrFXCGHAnIOjonQm+T3QaGGhMrkwtx6f3cf/e5p7RwUrqPP1pCDb6U69s4t5N
wniVMXshi5nsTK98EGzq3WOjrqMr/wT+MT520aqWd3wEaUagzpYWvwkoCNNfxlDCW+xKVNn6E6YF
yE1PN+aTeV0Tb7fxr01U+StB30HLmh/SC4vD0gkAJuvy0hWO6qFUXTEq2feb5C689r3BYZw2rvEi
0VRYSxms1tvqZizWoqvj5YAS5QmQ5N0byS5fhrVk2p4wnyNc5u/ZGfG97Jgl+b62m65P14F3bcik
IHIhkwuwpJQ6o78t23W1qSsVQOyGNNDEqU9Mc9wSPyQDg8SprlhPCgSSp/wE4jBeF8/xemC1ku5D
Sn3eKzcZt2jPXdwhvdtNO0sgCPmgTruIu3iJ88RvvuU/Fc1Lrqr4OszOcsnfewqujFjzlOljrl+1
JJVB2J93PMLUn/hisT9lHQPW9zyiV8dDxxBAim1bbHN4/RKVg6Nz/+g7NG+ieCIItJG9yehXfrJR
4ju1J1z73IQXpb3M7UNoeHJ4mYUnFkrwct10F0gnapQgvOQi2Ai3tdx8wEy6a6sdXzMPblsy9Fnn
m+aJyUTzdMsLQ4PF6xlXL3GA9NPBV/S3FUM6R70Hi7KYEBTlEXBw6oayrV7Q7gh30r5J1s2V+ZzW
m/4tyZQVqp8sym2wFlzAcf2KNhlTsEKnZoNdgxpjA+v1wLwT/pOAxX7V2OWFiStZB8YlmOwpdXiI
tt/z8zGn7aTVm3R8E+5BOQn36IxH6YHFiUUJuMyMm4VX5omIgmVCjammxcyHmob3DWQNsarK1Yzk
4JDsMRFb+3Y1njEG7eHISsd6JzN2A0eAcHDHGNKTjVPJKo5KN2Q+QPnFuLZbolHF/YKxKM2HVtz5
e7z/MFfm5oXM0egRtS7z29vd/BI97XR3cU7EOH4QBnzi2/HkqTDwhiXtVL0bPAzS3fOc71hZmdsr
53AdFptBHW0xB1MLxnYQzhP8CjIgIQvE9U2owO58xrYs3wr3A/GR7XIV0TcgRTPwjStExmxVOcwq
yr876C2Yh/1+N1f7KL3RzY/8QZu9jF9fbDwBvkDNMxSLiqH4g3E3Um/BspqfG6zGaJRrSvFzs/lo
Hv1jYJ575qULmDN97E2PWEzxHF8He+VyVq6teJ3BxLtwo6oOFqK9cOz36fX8qFzUo0gwMNaWdo0F
CJZr0xI5DDiG8LDVpAOywN/TuwqZ3DGYotWpgA3SP/Gx2UDQjT0Wf2ETviu4uq9Efyv2CwYiDJya
hQJt87pedM2kAuackHPItI/IL4RNrgVcXiuR27xkHoQh2z+g0s5lDukEabf3Pog/eVPScJiSaa33
vf2W79+w2chgeHjDkZtb+7q59l1ashhoXIt49fYWT4y5aZdIAKpuPSQgeFwpNEEWtKjvJShcPZTx
ItziFA0mwF0MH8u4eyieSy5Fxv+QlvjI+L/Vb9N989TI2xDb0OSpHBWkWN3PgBNJMiQojYJzGZqD
baLox20D6C3CCoZQnHcKjlmfEg+OGWYaD8LtmDoK6/ENyPWhJ/WXUNAX/kAUEORVAnoQ2d+aG8qy
6lOLgMFu3/RnmUgiEgv8e2OgOKtWgfFcRrGXmDh0zoC+1ekQmas6Sxc1OwxZTARGhJ0lWMnjx+iU
llQVUFsepk1mrqAah0f4I8BQgMEKPvc4ivnUfxafw3inNvBnqxXXMdO+Cs5Ptxd929jypLs977LA
99ERErweoFu0LcA/LWmm4DsW0KS0cSfemq64L6i533nuBjnJeNTRhITPNQP+/M0vt8tIG0TlQpCr
b1iyzwrlMpdq7YrzmXUEYgofYwa/jPOSR8oVu3jim/K3RAaki0jOBUnCBQRknvI2mezgIU7tQb/l
GrO4beoYIz9i44jpr3DPJQFrb1p0uIo33LADpBpTWrQVmYwNyFlohzBE6FFj3a3nJz6C4mB6nub3
w4nLGKoftlt0/lHl2xaVRMKAOVndF5t7Yi/Y/FuWRvNFbO9xnCkQrGr1dUS/MuZnTQi2GKg4lrGh
NtZ+5CfzCX8UuKQCOjKz6CzysErTHczWsnVXMkj/ZD5ajEjB/F3i0A2xTQvFReP5F47/vrxs+sY4
LLAZL66RIqyMal3y/M84+diRtknpML2N7cJ0ueyoMIP7bkfMXiFe9Ws5tB+nyekcf7JNaRdPpEsf
JPrs+9TfSfkpZ/P6UDW5LiRdFx8s45OEeIlevDmfOQx0G41kzu2wXvDt69E/zjPT+l1DHE54+yEO
h8RvRJnvM4mzhUi1z4odBCr0TIhcDMgyDPovOCS0u/DQpevwAM8g1lZ97UqfrRSYRPS73cTA37pu
norR5Vz1gSCfKhaMiQOn0twamCQIQEUyRcSwId+IhNyZ1OV78QaM1EhnoNDoYoqbD+nYRH6v8zTk
obcD9Rp2pvlp4pIZbC09KB9NnDW13T4JLgiomuXOCV7Nwsk/Mxi3GYINZVx9gM1vpcLUx4fhaQGI
D6vhifPsNePvnmwu20c1D/CMyO6EhDMCzUe7OQ232HVMa/tBGgZRbzW+Ww83Btv+VVK7A2gf2A8c
a8jtuwudQXbUB7KpS/OiPQfbD0B1rMaYpPjAZP2OMgsh+R64XExLeGWV3hJMtgbzA4bIFbBPYpRc
uxXQsxs0LdDQyCZQHaCPTBkNRip84mgWWWuMsfzBfMEEPn6knNrhbxTtYLoxcKgia6WOfcRYHq9F
bU3neSNGG8M4cVJkbUaSo295u+bnaJEhjV7TAcWIyktiRC6fRnQW4Dt9upMg32URvYW3cBfRxnwI
sCfXXcPzaZdNWnNyrD4z2PbhSP+2vR5oezvqbWLtxK1n3HVMtFytYEsY3OX2OT2a3CdLAKFHegSf
o3k7ji5aeu5aktYIWd6g64fhozkfdGuMhFnlIszFd6SIizrHZbCV2zk56YGwnT5GR9Q/9aHJ1kUN
apO9Ybysh2InQ6jS7HCw852GxpqjLGvWp+B2nB3j055rJL6zri/YeVA5Ct0qume2Jl0Fql1dzCO2
W5K42x0xtlSbrKIfhEIqLZ1o3EPXnYtkj7SwkK+mG+7K4GE4Gy9BdFKoCyB7JbsPZa+pQyUpfPWd
wSZz0uELX8kbqbBxOTyRSf5hanleSsUDcmRFUhnaE+4tAO8g4tbw9F451brArT5X7zC0L3j4lygO
ROGO6U43O+jr4eov2nUK/caf2kH0JL6dt5Sf2DJqK+eJZlXxAYLZG0Kg4IZPLukDdwHAcQZ4Z2zd
x+SIasNBpydfxK31Mu7SF/8Cal9HpcjN2dl0zQJvMLcQv9TTsO/89eeOzf8poW+n8v0//v2vxnQI
If5B3/rq7fD+I5iTKQRz7+W7vvWqaceSg2siu8DksDiKvqqe1d/IVVQJm5FMUV8az9+a1Tgo4REw
Zvh9hEcf+2u3mgGe/KOM+he61T9lvi2yZ9pimsK4HtmHCpmUy/Tt5YbAveY//l36EE1jJGYxh72x
Dq35OSmC0qtLccbpPcfmY5+L6I37USOtI4hr9EdprJYBG4bo07sbZq7BZkKq1Y7m+Cz1vfmSzlNq
IpaT5YZlVO3Y6krg0AyE6ouAHUC3wwpKUDknyfP/l2v1f4dUY3lrliQyPqk66enyX0g1ig5Yzp84
f//0cb5enIu9V1IVMsjg8Sxs+28XJ3+FkGPpl1r87M8So6+TFC5OBsWqiCd3URGRl/7dxblIjOiw
knK4mITMXxkhy+qPjdsvvzpTGax9NI3h7//UM2/0OhjHQiNLnblvaaLf29Mvh7LFWS4DAU3FG8GV
K7eckkfOMlBVazgCVE16JuyaS5HfU+j22a1GV4d0F8EicYQDcFmtW/iPCup6uH6FeEZFblL8UeGY
PpyMgRwmGhtgtREoj4ndkbMgwo7Xm+c+uRVjxoI7owmJ8XH6Zk0jW60zDGtbIaKIQmdI56GDwTFc
F/pRwEzbOWPowdIpwcVzkpnnA1LOgCNGgPpEup6pEkzBqZsHddgKyqGfeAjClcTxTDDIeE7y1xmX
oRWdxyKhJBOdSLipZDq9HQrdjPlv2nACT9cWZbIV5Jwk8S5FvjsbtBEGTvTtgwo+WsKjJBgcv9lA
mmc/ild+GOwapX0pQ2vdPAF/zjZsi/CiSYVdouY9AKgLRpL/uRh+93TrF0QrSMRSiuw3qXlnXsHU
wkA9C7yQjEYdhwCcWdEBJbiQBUUvQuxdrlK+Xok2FRwfdceseiWMmxkxacERnfwW+IG9tSkX9uJy
LpQ+prvZvqQDoxJQJkL6UV+w1hgCIjtkxF96k37f0bSLPYGGu7BBqUqHpYXPPg8rHZ4SzvAClwLz
Ng5JWXmxeptWMr387MihBK7PlBFnTRehXNSo0i1qhQX7mC0x3innbrKzoe7Th2iwZXAu45SUPIK6
ANMAZA0AP6jR2aN4KWhaGkd6SwpEhJRZDccOYEQtPRPmTRBdm5EntLCUpu1IxQUaqRJfihlpMXJ8
a1tX8y0/MVDehuTGMvfI49yIHb/m3KTchkhxZHnbMF/vDNf0jZXGmf7X181/ZS3O31HCIZ1Z3IfA
DUS41yLTsb8/od7m7Xudv7RRkb+k/+a+pGnzvT6TWdofH+3bIstEWmYS/DtliM761woA2SWLLNbJ
vy2XfxtXm78t66dqIoqTwCyo/HpfKwDzNyBnhmEteyjfa/2STgeW0M+V6PKrL6wG2dR01fj899+V
AFKo5YqRj92h8pMrECTDTaEMIPc35A1ETWODH3QMwJ47nM/LPBinSo5iIn/jZGtysBck0lX5DGPB
lJ+l2/HjbHyK+VqRDI2yvSppAVXlQAgVB9PFU2j557l2lPzW5EwaOR1ROX66xfG01tGooIzRsVXc
W/o9B66ADqubsSwUKNTzyCvwXlh2T8xVScNSIH0L2AMEcH+0R9q2bAgS/2K02pGy5dI6ZPzg1dZq
6doy8qMVe6H1fhjun+kDWlDAiPW475x03DMkXE2PYmp3b806vm/WT7SFTXv+ZF3ln4gtmjhzbBo3
XT1Iu5mDgeLs5I1wfVSXWQMxa1v+FWz+S3Ya9PDH+hScFQwrIr/VXiUKzE4O6q1hz4TxxbQ1beg4
FsPvx15bAUWjkXIrXsev5JPlNNP8tX+bP3Bq5msbZVXhvpq2dbQNfYfkWjVad9Vap8XQ2Q8G2SYk
YPpOhaNsZDJj9z5Uyi2uVhKlOB/XC6/YGaAAWyvJw/7UMRWhhWQRvWJbz82TRN0Hf8I1aYnk1zQP
AGG4mD+GY3cT50c4Em9ILkjH9YJ+m1XPAujvR2LS8jh3qvfcf0KIdSZBbHgv2qeCrVA1UDDdR6aX
8cAV6KIaMutAmnZu2lEmu718K2OYG4KXoPO0cyeTdUVwC7/1GpvnGG+WHCzT6+mXqBNsI1ne8LDI
c8457cbT3EV2LcrrWnP7+g0VQZpsTXM7Yoa4j8a9QWtkIoSPSaQ57LODzAaEg2xyJgnfKAt/D+oN
QgWJ3yJRWDIGe2ZZDbQlstbGPFqDpSOcYfTs3oPRHqyrtwQjBD5Wj8moxcxvJLpinT1O5GHpa7Iy
liEiwD3LNtjRSDxhuxwYIdMRgb9rAU6CTk0nrVslpsfpLZY82CDzRHqqR1O7Qv78qdoq9p3/Ku4n
Eyzl/JJlNs8eSpJNwJq6mWdbdrPsYBQ2JtrilGibEZR7TzKfDQF0vvJhZ5iOhIFrJ79GMJtt8HQM
4epdATI9/H/sncdy3Fi6rV+l48xRseGBwR2c9I5JJj01QZAUBe/NBvD09wNVbJEqlfpo0BH33FZE
R7lW0ib2/s1a37Kr6arlbqPFztLzFhgzTkYSirGuQG1mQBgnm2HgWt7nAx4/jy8WezTGAlmddydn
75XhPhkSJndtsWOc5tTW1mK2ZD7bxW2Bh+vEOJapJIZ/1ub1oiQ/mhySdE9mOncmfar5CKSbyJlZ
x62KAWpiE6etf4zE9RCzDYVxtB4/8U6Phg0NN/0+uxGacuaQlHqCHRT0M5VvDXo3ig4PB4rV3HII
Jewo2cDzLwrwfMkEm7iurDowLgz5dpnCcG0z0DbhBaicBY1ebbuvIoPfffLXPvlHV+jX8lxM4i7E
orQPk5b076/Qq+AxzouXl/f35g8/xLt7k4gIzf2zy3hvckBKjimY1sUUdCIAC953zvQfRNjSmIAC
fk3Mers3sRKrtmWD7QAjxJf9S82J+nFhPn3lqMxwX0zaVuBIYupd3l2bmc2YvrEiFNIY14QFkY7u
WAkhh9v4yXzztkaBmEq126LQvHz3k/uBpOXHnxx/h8ncwFTJP/r4yW2/DOoaEiHVPpj8MZjnclsy
Iyy4xPqunw/Ko8ZmQadK/fln1sTHwdXX75vUEohPAKPQH1OYvP++Oy9oo24Y7H0DPM40iWAoqX1Q
fsHzGKwSeY28rdqOPES8er0ioApp6bYbiT8KUn9bZs6+CNGr+u1GWv3Kkxx4/Ia3ee5cO0lzTJRT
qDDsBdNZZGwKRpPSe/TCm9rR42Vr+MWnwCDbVGeNhsHMJY/K1SoKgG0o4+tBHc7aqjvWhV7Nizh6
8EI3nQ8tIKamCS8l5MKa2FLLeC5lv2sjdlhxN3yRaToL8PDGSHcbU9uPpLYvU/WAYVo1UjrOC+Gc
J/bIHDafpyBNCtV9ilV7HbovgbnXy55kC7Z2HURDhy/a7ZBDeD0hZ+Qa5kzL3fpMBmJvpWLf1mk2
C9r8yWmje8m6VhvFRLyzexjnlsvdzBfj2QIJXfS57K9MBvtORS4rqHjTfbIVItDcVae72zwiaGNb
J2e1jwMgfM5NAmUR7JTZmdGWh64hScN/sBAq9E4QLg2ygXu93oUxVq+QoKmE+u2p4weNlHaV5Mba
gHVHuG9+curozldiMg96wUIiije1sbU631iAeQCHihIQnJ8iEjbv4ya0Nn52S3wVRePkFbSJ3m37
BgcdCgd3Y2tkV7Ub2zcvHdRPbeHgXgiVbV4EO9fTyeg+phIdRXvoxlUp5Qb1Hi3fg0/t45EVq3tP
MUpsVVmWmCQNVmnGnQrOL0GmgvTHHgt+JcpywHWOwWNmwYT1xGWZruMEeaOFfmO8bARJikQthOp9
wpZaadigRN6sYncbqNpidPltsyQgBBaVb59etgbhiRi4g8jiDxLbckrMdrrH+VQtPZi6FBnRlPG2
9Kpl6PnmXPTF1zvlb4Vr0zH2bkb85+HISabRIKCWs747Yvoq07QW4MoE92PaoCOKYI/FMsXaOIsL
9Yyttbr8+fM9TVS+qRT/+imZCL1/ukst9gs151Naw/3gXdgOVyvKzXrlORror8eff7aPrcdfP9t3
x5hVavzkGCbt03HZ4z0+qsU6OyYBevglkpbXT/b7iv77K3rSeDKIA3wFmwcgH5aPd7+gxWPz+I+X
VwLh8TFlGn4WJo/P/Aq//rft5//zXz/8AN8uaEvDSfXG9fnW1E7OMiAak73se5+XjZmLO8XlPc21
xfvh7XI2/2AYjHHM5D7jXFB/zYGoMTt/9z7++mUzMWRyCKhruiM/vo+bvO/sIeyDQ9wpYGmi+3wE
XKGNB2+a5GTZ5JlO3QVbSgyuwQUhQCaLsMxeO4/IoDkBTei4ITHG7p7cICZIzh2QCGFetyUrLRIZ
5YoellbYFwEQ+4eg3wyMaAjN1fdVCUiC0xbpxboiKOiyTA4tohBCKs1DKxc6pbV+XwdkybLw62nm
xnzrpP2yH50pGArSQ/Lcwf5qUAF7BaoQ6F395MmKv9jdp6A9xRvJxhVN5g28hHkffcpsX1JjUzVH
yaqulgzXJCoFtvKGOCAejjkFY7kiArK3FeAhW9Ui+EibYkkOONzT547X6tplO5xFHOhBbaxqpN3T
nYCcA28wNJ4joz4dT1llrJRupzKuU4qnIbtO2anTP5HWYTsXFO4i2Cv+uRHsUSFYVyWyDP5je45v
ntDBq4H8DlTP2XXzOOSnEjucxheaGPemsTez56i/DFV1zSeQl1AcXwjxardBWHIEsY7VL5AXPaEK
kupwSrnOIufOdy87aOJxuQUme06SYDZJq5VNT957tEY/4ncr+hX0OByhmbMeaC2BGyUHGlxBrgHX
2Re/opHSmSkwBx7VnZ913JgENOQkSLHrvtT02YgAYgWOCeYDzSCyV1XMGyLKWaOGU5el+TdddUmG
yTRjLJ4UNOnJgDgFTdAUExOgEVQnrJogdzGMN+4GyXl+txk27RW8mU67sWfkG2nxVVMzys73nrlh
bczH47dZ2Fd81N+n4b+Aqb7WrhTs4AA5s+CJ/gtXSvOPQ96GNTDVKn5/KP7w43w7FGkI6Fp0cwoO
AHn2YdoHo5A9mzv54jCuvO9a4BqatC1w2747GL9uWyxOMhZ12L1/adrHpvDDwfj2pWPH4wPywb6v
KToEJiJMDHs/5WgAj37N0yj9fJHAPXI5L0idG2564mJPPUo0J0VwiTa2n9RG/IGNOPoQNVuUBi5p
pXA2+6cpJQm9+/S3ANPA5BuguOO88guL2LqSf+os56yDkY10hTGfjM4aB8zpJPzFtt3NHpzHxj43
7S9PGFfQWlBidecUjZSZUMFRLjD84yROmCSKR5uPgJFr3PvyKbNu/OIq6y8kzVazDZVhRbQTEgRS
LWvmeRArGNlE7rAsBnEgF05qR6YQ6jEprsgEJ2g2f56UasoLhwojGv5awH3O/S0RqxBbIV0PG8d4
8hm6QJpOuyv+hOGckadi1to5xwBOGGWmEpeqrNspxaxjejIQInZy8NWg7FdX0VMIk0NCcdmlypb8
gimMxd2zMbARYWT5Hf/uwSCq8eMIRmOcO81nPIF8XLg5KDGQdFgY3/kdRSGDpjrgjGnJCeROUO4F
Qw3tIajnCZ5J/5YcUy+ch3vWGukSMR7rMh9xko3j6JE/46NwkevxVD8QHZPs0aJy5lYRYOpyVtAP
qN69CNDniUloEaIx3hgYEVv7qoiiBUTrfo0Np8Aip8/qKJ3Z/KwmAlF7o3TTT5dUlx10bYchT873
ha5YgY5S7wZlMgI1i/g+YnU0qHcG1slyK4ynCgDvMAm7+J+GOI3ujTvUvquLe8Y9orn2hoZ7EdXP
1kx3aByzAoKt/+yi/MtrslORGyvjOiLWEWvQzSjVedi1zBznTLV0/ybq01MMksY8dUkDhENhwOVO
1Mr8FIGtPqeLGSDLmOPJWQUA7c/4OkyXwfb0tumuJm9TBlamZzMEM579GWNXa2Lxy6jej172WYOQ
p3PHhaMNUmemvca6m+acYUDxrFi3xqtq0CMFGTi5B6LShAc0ttdMqXNI8+v6Yrg0w6dfP9z/0zY6
X7sJqk5dAHGzbHYaP6t174hUfWqr4fuDHcPexw/xdrBr2K1Ra7ioONBdIc74drC/ArQtsJgAFIFi
T9fKu105iaqmiyVwwg0wc/pnxTv5t8E8sjnS2MJPxfAvCDmmDPp3Be+f3/xk7eb2mW6JqdV6N44q
7dpt81KYe9vuho0Kn5ZNg+UfyybyztqWEVSn1neviXVV1u5i0yffyZf6ImRMY/RRtnUiQTw4092e
bY8bDVuvTtAr5mm16FgB90CKxr6YMq0TA6921D4abZXNi/xOB3Emd5xBRb70h3FBIKo5DcIZA3iy
nylxtquHql/m9UOluPcJz0bZch2MKbNxiL9nI/lWuXQuyrS5chpvlwbZBvoMsTP9+DAEZ8MXwGNs
k1xMi9TpOAqL8q5zLnIjvfv1J+d/YMP9nz1c/+8pTf6V3kmjJvn7Ee5/Z3n8oT38KneaXvT2lEyK
kun5gMSK9f9VG/KtL5xo0drXquj9M2L+gY+X7SNCFM12pwrnn8/IlEpMhzm9q8FNAw/5lWfE+Fj7
TE0hahX+gh6LrpVq6uMzUvngaI3UJ+S3GDEgDWOb4mYnB7yZ15bWkGSidSkJb7o7eSK0rPNoXWyL
DUPhI9TLVGyxJmv5phQdT0pGMEuaFJ44RFFW2p/sCWjQGw27/wp6X27JwltXUYDJrc0DgHVBTAJ4
022hyqZs7/JqbbhhAdsQkJZi287Br53l6MkOJXDfXHVep4IYicajHjname5AxsI8iZUpACkf40Un
7lEgb05H5zgmob2SVYZ1vlasc1UECCFbLj8f/cKgn/1bHpP/hQ/ATwcks5fn+KV6f2X8+QTwqrcn
gDQxi+wxl7kVR/GHBsACsIHxlcXFtJh4/wjYf0DqgK7MC4kG/wDAsdha8P9NtHVECmw7fuUR+Kvs
1MY3z+OJzY87khbo4yMgtSFm36LIQ2d6tlx2o4YBKjJCh7ifsGmMizKrnV3Vc2vBTnPdF2vwJ21u
M0bRFXNB4q6HpNv15lSNxZavLn3p2DihvFSRa+TeRbFXg6Hyj4GaexTzFbyGTxoPmnHWwfZw8awV
qbkbsrgNZs2oK2I5OLEOqK8dio1VJrq2Ak9Lfk/rCTa0jRtRVjlWW2tnCoMQ7CTGvjHNrC5nv9/T
r3JUjXPu7w/12UvSVI9p+IN3Na97e1cb0xmNFlD/EynD0fp2rgNWYAbNYU/y3iuP4Vv1g1KFxSB7
IrZllEwTbult3mf/YQg44t8yR36h+LGnd+23qTUHO/0sqyg0kqSFcYV8J6aupZcVYdISKp0UFbFM
7dCgtxvq5hDBMIr3eSg8uJtuuEpHA5pqcG2Wyjgss1p1Fu3UhpqaEyz64LqFF0DAZlaNJPB0bnLb
jvqwabTihpOgas4gUgvWDBzS1kXksyaBhm8qiAiirJma1MJhyuS6sg1Y/vlV2h4jtzIOSpEWWHcb
DfldkA0auj19rPOLahDqoQrjKtp63eg9ZJnBJkcL0NIoWegQpx4VFYKxtip2fiJ6hnih2p6NTotj
R8/sblz6JZ3YZWfLx9EMaeESR3hnqt07AAbHfsNqAeVKOqbFWh18gT1qHA4ikOXB1pVyURKCtoy1
hh5f2E2Ln0VFAtP7KfoEWexlMWB+7Gsz2XA0tbNK6PWjzxf9xB9z+0NsjXTo/HYGGs4xaXLv4fdD
+fWhZDD0k4cy9BHz5tnLD55KXvj2VHKhoDenY7Hho31EQFl/wD+Bp/2ddhcyFF2HRnzHX9bjXFyA
//hIrPRNLqFfi8rQqdo+PpMURoys+DQI4tXXZ/99Q+KaxaimZVgdPIYLJ4Wcy7s8ttxFpFd9u1GE
7X8ZK9bVqYcMLIiDKt8puZ64l5Vnj/T0Sa3OhMcguOnrHiZa0IdBt2krM8Mt7bvVQa3CoUWdOsYL
0ebded1Z3W0TuhX7Kl3dxZ1GIM9kKelcvwHBoCJeD1tis/SyGhm/ZKeglSZB6nJYanpxdAT8IltI
sWKiG183wtsVZevvCifBJVhHlXaKItGulRIObapW0SHsvQLoQ2B+GcNgMjYNdnkd1lLs2h5tp6KW
J8uR64zBBicNw4lPXX4hrHRlFu68Hsfr3rJXRT/hknHTkafp4KxvEtNap1LOU5ss+VRVa+bMmJlU
MU36k4VBSkFlGTjhypfOrx8zLlfUcXRxLrtp1QXjL8k0Sknim1YYRcgIO0Ip439pYmNTxQrDO/3G
DMjnAKe1DAd2uk5ycuz2swiVC10hyCPULn0bEIKKpSx1FgJX1UyF2tQ6ZB1pjEsULO5c2OAMsrMp
f6djReIWcjuGhT7v0eR0yngT2skm8f37nslZYGUgKfzm1LRMbKLexsASmPDNQTUvIJWeK3VQzF1w
wZ5ZXjaJdUymXtXtqqMcvyhZibApGVYONqW5k8ZbTwnUZWwhYCsMRX4pXYOzMf5dEvzXnwXrT2cj
KKZe/rEEyhT84PjhlW/Hjw6bn4UeXR0guVeLwFtNYEBt1NgBUqkhb/3O2qKxjxOQHokCYO7BXf5W
E0yAUjbdryvLaT/4ayfQNGp/dwK9jkQ4/zgW8TdMVe93ta5T24Ga6b21V1sjBy5qvJJGLaeCOqbH
paMixBx9b1b40hjvS97Yz3XLh4OyUVnLTCkJ10lHZZFW3kOiqeWs7o0HLTCY7MXKKtTLzZiKM8XT
n72wIGIyzO+aoH4QvdyHZvViqsrO4I1d2PMiQxifDhiYCySn/bxLnpAa32YiOoxtca2F4B5aedlY
3q7JYUuikrvKLDq4IAlOaRVhqsxNRu4ZLDIhjNuyN4+Bmz14HJUzQ/U+RV5zqKKWzMkqRgJXxYuq
FAPclPik6vJCmSwNagnpP7KbkyHajeEhMhmS/LE3DPZ7oFZpSm8CVXzO634j2nCASDOso5A9WdqQ
xos/dZn7IC0UdpZJKp4J1h2XUqLkUYye2ajGCNnBkxC7qFqHonXnWZ3c+Faz7nvzyc2T27qut0rv
B7Mo4FQO0mIro2afOPXSjSNMDE58HriOmBE9hTKnzfjFpMasqcRnQLgAZwQjobIoL8VgMiX21jTu
e6vk2jDRbTqDvTS6DGBChloizLJ1o9jXJXGTTu/7JB/Gt2lRndn4NRi7n5pRrMD6LTNfIaW81e87
6Z0slLJVW2w9v134HjTNhJSRpGdREldka7ZEIlH+HfuoWUWxZCRWKQfHyY4Cg7rjjOhA8JjoCtNq
V3uJTBP+Q9tiGFVcN5vXLvaFFFtCVvfJsCzDHnTAaKliXBa9wEgg7Zyg0s4pTRwWoqwuxgmG+x9S
Tv1IgDjV/ZMTzhIs3Gi0GTv9rKbiAayDPEnfn2k//BBvxxsTX4orQfFivM6eGLm+nW9MfAUHDD0N
/M2PGgcbVx+yPIdTT9VZ2zGIfTvf6HksDF1CmHThnJm/tsp7HVd97Hr47hll0ZThjjKnNu99hVVI
O4rCKE8PaAA74B4pUdgbI0Eo1GxqehH/PEA27m40fwoW2XbhciAgUdm/MugUhlKQGVLsT8tGVmx6
Kv9m+LSSaHBwvQNDc+MX11Rmab6Et7Z/qttnfhVzsApdf1SCT2JtIQMzcOtkwto7trPri1msAVMS
Nzr5Ji4iOdYcCA9sZdGyR1EoQ9T+wpD1EoRJpqzdeo1Mb8bf4nAbdeU8I/F12EZ4DqS2BSJpsldx
NwOAp2OhL/jKumgRoJRvRH3iSJiiYaW7U14as0D1WC5Nh94LNXXULtvjaD2wVYvtW6FlsOBug3Q7
RUOwv8vbbd2Ai7OSLxmL/yjCDOytsM2b+po9UoMfmlxfEFjZsBiPGJ/lbviMFo2gNITdE4GnId2c
vf4tcL14bz02EEcKlmYHU9Qo1kC/76oHwbZ/Inr122yhjhDo+BHQZjHc6JbBE0dw+2AD/En3gH7c
xIJnfxNhPgq1fBcD+oz4VUUQexVnbxk9P2uSoOC++2531AFpcuJYerCEgLIz5zsi4v3ZI9YDBCH0
Yf64CK3bMn6M3PsCzXWTryzzNkNbtcQ/pY/2DHg8TWm/MA5Hf35s5uWDOR+zRbIhl/YzH8t+NCEf
qDOF6A0FAAiwGO0ZbQX7Pz6BPy8v1IzQ9m1H+ASkK95DkXY3oJM4i+zbjg1XwgYsOBL9sCnmVxoS
f6JysNr1LYFXZ6yaAdhbNwnQT5uM5Zl1gw8EABXMDRoC+DtdTj7nTMUtAtTUC094uP4tB+H/t3N+
JjE/6T6rXGbvj8k/i0Ze9HY2UuBZuJmZZfLQTxLsb2cjfSRgP8b8dJMIuaay7Ns2zGBwqLIQozCc
NGLfzkaDV1FLuuSno9b61drPmZSD387GqfbDnYr6zJyYf6jJvpsIRVoWaZp0lL1vRwi33DHFXFD0
SHUSXab5QBJGaabEFU53sZaTZjJdz93rTV2F440sxV5T+yU2/U3Ugj5wh61TtNa6JrGj8zxsS/hr
1HQ8Yf1eW07wuSR5A/I6+3XF3UWmT2iMfi/75rLQ0AEz8M+i6lPXafssNcipkSzBBlGe20XxICOi
oVTgvFXotauwHI+h2qzbRm5GSwGymZnXoV8ybw2+lE7Ceh/inMFXCZ+F8JYMJ03uBQ+RZpAQrhj7
JDaupQZAR40xlkpBCHRPmRaw4PD7tGad719VmrxKzfimy1DCmkkak40zBgtTodsLU6JQ5MT+tjDm
KJY4Dnl/6fKkGiaa6SDf5RSxs1Anka5NSOxIbFxbnZA7VyuxRbrpug70q7q3HwYj2AwuqnA3yK7S
wIJ8k4xPStFyelLJRUVNC9k/N56NqJZEqVrJT1rSgCJuw1Xmj6T/NNRnrs9pBKSwUx662NuEcXhT
OAMHvppde9GdNcY3SUlNWfLjmeVKBU4duW88HspSyfH0wjAKHc7jopdPVlMTZdO7L4zktn1Lbp40
5a1J2gLCDs7mJMY5MkoTyLDbrnt72KJZ3ASD3Dsek+hCU7dhq3TEvPeENPVYkbpBkKIDo6+BI1V3
9l04ZlCZcLonqfYYCGepBDFKDkYOM4lVSyuJDSnTANJf8VKnz7whNpoVPPCtfortOlqUDXiqenTW
rtJAPcwX5ahTEcfcTIlyTAg/bysJMsyOrxLNO88yR5tJYW5i09w6cDtcp7uNiilQxSkPgZsSlmVX
gyfXeZ/GS3Az0Le9yJPjjW5XnoVGWmNEmFZUAUw0SbxX0O1v/y0H7v/CjREF3t8fpfPHiqnnjw5T
XvZ2mGp/cFxaFLAuQ3YeKg6zt0JzsuHjqH+NPnhFvL8dpayFcJVO1nj6aF7wVmNaDOqJCrc1sj8o
Dn+th9anFvnbMTptTPHI4jDlUJ6i9r5XFQivdyqlUdy9n+EQJchVXMSixsGehDF+tNrDgxhgrJhL
T2yrBqWSlkPktWu/VJbGaD8EjLXriz6JSZP1WxFdFMXYHlw31MV56yVCWw15pBpH1fVQ3yi5QuBr
Q8TkAn0CXCjForTVldg+mm5rElA0hjDIZFV1rjGrjULFfInFZll7oQRoKEMUab/ft68D6Ik489P3
bfdS/bUGmF719rZ9zYM1mRdPzG1UM5QHb29bYpdV3MngI74GN9KavL1xJ7QJTcvXqmF6q7+9cwGb
6BBIEGzzN8zPv5b08dfhD6EhQLAFh/bUwfG4vW+Ocrs37dKonT0T8s/2RKxrHG7cCDJD77r0Ku5x
iEvGh1qLIhCiWIYocrolJBJu0aDl8vpFrunDvW5BZnZJoWN5b60UDQXbGGmEY7DisUb1xY94CHQn
vfWITwbX5W0S3WvXFW/SVezh/K2zNpkZOuCuaCBQoMt9cjyQfqmNvO1rYynU1qZJYu7jAFAo6xhv
5uCs2joqSEIeGNgyT1jKuFoIwdxVBU42lJ3EVET6ejBJ3nplMFHFJd2+9O1pnJwTBeBD01LLeuvX
qdi0MgITSWwPJuomUWIaJ9MlRqByp4t2ZMDdGInHNKuZcC4hYJekkm68CkLEkEvKPc3ZjqQIoOgT
uY/6WwkYXdtVcGYbeQmHt7hBVvqfMq34VzKbqVz+2bNX1z948njNtyePfQ9+jmkjO214Pjx5uDyw
JjIRcW2yeN5V34wfoBCR2079zVNm8ki8PXvWHxrV+gQop2J+Led/YR2rGx8fvunaoMjn+WO/S+6H
+b3QRjGNwvM7LTt0obixE21tKClYEVDNfiyuO9dbuwN+gUi2FW/4JLSual1VvDs1EsAvyihZCl3x
l63fUI0Umk0s+OD3E7ZThOuqi6psJ1Wpgizv0BhfGEXBwGGsIrwVflyX9woxEFfMfsF/tVZEAmc8
5CP6/3wtmn5FHtWKEujR8g3cAM6TVacj6ZANGHqelGDoETa3x6Qe0PCqzwiWd24Dc9tAR5PpV1aF
0tdljuELkLjRi6cn10kAFC9xCzhIrFmU+BCm3F49qlcCrYqFRi+blAa4Vt0jipBuWjq4HuMyPCdE
me+NmfTMVZNPHDz3BDluitw/CxpRwlXxYKQ64pPvtCBMvMvS7D+bOkHSJZX12JvVvA6UnaxAIZpW
Dz7Odc4dVH16xTmQKDkB6QkglPSmBrvpO8l5krZX41geopjtcqv4ZzIxj4YICVIdr7VcPatkeWk1
6RqU5FljB9StVn6h9xTsSGlroyV/NDtUBel7TrKWto5oqmxmdbqKo1VjK1QAHkK9Ktw3JG5Dg194
anUMWMVLRLlEdF9YjAfyrt+rmLZnSsdwaAhu7RwDiiLUF96i+LehoY6WQVPUjVd4KM5NfWQu3L4K
B/WTUNQz1QQITuS9mMCwbb61SF0y22athPoOS+nCi82lZg4XPTmWsRUsiB2DrZduRaaSIVivRfmF
rcBuCMOzOuiJvrWuUZrsTU9uitDaj0K/kpWxrDRjaQbFesyrE5QdpuNyO/gWR2y2ccbqTG/NKTVk
3cYeJk2oCL2cNcX4YIZyEbTOflQGYxaCoe7o2TxN39iKgj+k3WkpdCBZdPPQcqHRB4vOQrrdejAd
RLLOCy9fVhOlcpqbwJFx8hCEkVt8ktRLc9nLL22Ddlq1mm0CsoBdY3WIcwgERUKGsEhqDImBee/I
SyvVdmGCumHIgmt10C/dAKqRzVM1a2EWysDzHuLA1why0dtFnVfioIeyP1MSq0yXPFRYZztyduq1
pYfVJ1cP7CevlMVOzWODgbZ2oJ9kOJYO3TwgcthSwrUaFkAtcn/vEPyWMnqvnBzLDe+yJEqOfpx5
jAgtK953k0Yjj6o6oP80tSd/rMXkoibskNsGs79sBh1Cnt61YjlmuZVu/Miu94MfXGrdkGRXPSkV
6q7yuxjbgBd49k5BRIrQCopG4KmD5E8U507KD1Zx5a1R+tu6sg9JLHEW9TRklvegmHgOvEGep5H9
hU4pRm9E7i06ry0aFrq34hClkFgDS5IUUwy00GPTg+YXxrpSvWu9xH1d2sRH+om5zQ1Mv25e3fSJ
CpSzgdlrWxcgNflpxeQ2p+pwZwWNfimK6spAU6Kb/h4t4YBPtd5ppbgLgq7CWSzEQa27bNmn+alu
qi+R03Dfh6VDGGfbQyCKCUNSD11X3Yx5EyxKfgUzXyTl3ImsFSvtXRN6xyZQK3za7KQLAWU9t9aR
DUG9D+BGmUU9wZQUEpEtLBimhbEikddBL09NHSGe155VLzplaQoeF7CtbMMzP7FvKpNITNhMVRgW
C6nED4q0Vx7GgIWVNvHSL8p+OWINX7QGrKnfBfnXgpwi+SdFQfI4/KAo4DVvRQFiEBvJIRrwabfw
Krh4K8cRgxh8DtJf/qn6eCvHJ+UhMzKC+fgVI1TnA34rCiwUjARTTZSB17b0V4qCVxHWh14ScRYB
PEz56BZQ+U4ju3cKdcmukoz3RDsoISbwSls4jq9hBgmOsSSO3OSyFK5bravGyG5rL4lBtPee2Cup
FrH9yxzri1KVoTFXk8zk6HiVB8rUQLBQDpWhERbbFpvxVUyIagth4fgqMjT1NFX3jqtJica9LQvY
097odBeJolxVRn+Vegryw8J5cZVh3hcCJ5BRZTNUIiWTM1K6bOi3Qs3vpWJdtbZDdncNIkip7yKh
nLmZTBd6DOvAM+99g+/EyI9jXZ9Iv/LnbZpfha13VTRGsfAl/YPD1Ey3+ju/HMknb7n5syrHE1VF
14WDP0hrbqUYzjkNF3oe4T9yH3OC0Ga0Ouls1AIS39NjGcY3sSk/jw1gsEAmRy3hKTdYdKZW0XFt
2oD29XLp1vmWLHD0F17A4CfqSCOG1e2nyc7w0G6GBpNAa5znA8TmFoJoSLBxEWjnWScPDHCPmLf2
vZaurKmlQMI9+WLBzpanwTC2aUb/HRbqvIv7C/qW53Jsz0w9ueCKObPL4D4XyY2mxTQo6rR/z3i/
howKLdHecKGshBvuczd5TMpyoURiJ1Miin2PkZqW+5+L2MNYqeZbu1c3RZIcRckmIuKcz4LqNPrq
nlX5ZdXrVw775HnS+OsmTa5s9NbSiC5iE/Rbbj4GoJaa1N3ojGX9vl4i+lFWmdKtRropMo3HlT8E
NHgl24ekwGvUBQsV+F7SIC4J23hrSaIpQpQ3RCE+9WJsZlESLi1qP4ykzQucxMums3cCPxRl7kWS
Nafe7lYDFiJ2cCmbfu0mH4yLJC2XMbyiIUs3GsCrUMqnVFOu4qw9oSHcRvSnFGHUD3W+HyrNn3dF
Xc77MISbrtqzclAOdVeQYWQBhkcSxPzEg4VA6RaM3dzzsc0HpMX0tnnSGmeO1rBBI4iyTx8b7i2V
TA980SR2gE5Q5c6ngJjVZbkn3SzhIifWuCquraF/xGFhzQLVWKQKKzZk8AEPg3/edDXIQXVYNk25
j0fj6PrDeWjXV62hPVSdXGGNOY5qq6271NoUatstkoYffE6R7CmP/LC6pXRxznaoK/XKee5iO8X/
oc89pcZyRcnUyfrzAB7DseRlra5kcCNM/CQjICxEa7NaDtgM+eU4Lvz5IrtMxaiwhvcwfEV3pihQ
gjHFHIiNNk2PsJ5630fOBcL5fe6Tgdw4a6X21p6FcrEYDubgcsOqGgKAYe8QpamWWL6druExGbS7
TFY44lykTXHl6zN+pksjyD7VFlVlOQiI7mLFVbnMq/AusXHwOQI2b782+mJTkj+TJnx7RaAvx87F
IAbHMPejC4V4Lk8ZL3u3WUe9vomT5HpwXDZhwVbYKdIvbx3F6Zk+qOd+Fc953K8bm6iN3NrZ/bCp
8vAwjMEh1IJtkhkcfql2BXQFjrWb4LkbPjm29uhlYh+2LP0oBH/fv1/vXy6kn92/L4+VfAQD+INb
mFe+3cKT/J9h7rdp7reh2KS9BBY0aSthmvKatzvY+QORtMl/FzpDYAOJ/z/v4NfrmSuTVLfJ/oKG
6Rfu4Neh14cr2CHhbqoRNB5FlFF8ovdXcFG6fYJCoT+EllYWew2iS78e8R1g5Rz9KeqcqdHC75Uw
WfQihIv3qu/VXrW+/5e9M9ttI8m29qsUzn0Wch6Ac84FZ4qkRluyfZOQZTmHyHnOfPr/C8osSy6V
/9YB+qIBobvRMGRKtBgZsWPvtb4Vjsh+aykA1qUUOBilKjioLATCcUVFjmR4GBqCtbSjkPioKa6k
vNiVQmNNSo6FFB+HSkLyl97A8ESMjJffS/MNVPFY8xZUsCo6DsU/qEcxs+GEkhjm9xY6zC4BNhSM
Xhue1UoQrADEW5xjk9EcHDsr77kJYHJtMT6spM5GL/X00eeyoy7VUqnSG9Ij0fOoR3fC+zPx9EzQ
2fnNM5HnL4zxT2Nig9f8eBpcj5aTwXzCwgRJE/Y5/VrD2gW+ElvLSbr883FgBCz7wxSlWDmlvexU
kjqkm0t3I4YDiCaEOb7lcYBTxnp/8Tx4/HRwYIh1DIdsSNnHelaShihhLSwl9k5oKF52jByGYGEo
RcBxpHuM1RriWCyAEmqiDwl1FSqV4QCXq9BXw+Ca9c3Qa5O/iNV+Ap47BDDx7LZULCqwZICZUQ6L
3g6/lrqCe1I4icad1E7p8RKLFU3ExY51C8LPaOhXEPNhocLR0rtIU5eD6mfLKhm+KElXrAgP/JCH
ylZ01nU7ir3jd5uqSK+HMuRmFpqPvMkvbWfXc2HQBcsU2i1jBNGxQEpijtJB3olH14nWlh2e46M5
ZKmHP118zMIvA9o8OfxTCzgXbqzTfkm2VZ/2cz0ItobVf7Js/YC4eTOULgogExVH6hUbb1QeS6My
VpWot6gQQRNmICwnQrAN+INZax8KN1zSEcc3zQ0SYd6FGKxFaunboK0O1NZwgbN8R3II5zexUVTE
KWCpA6epTBLyvSs+knRWNzToUJSeN3ZzIaIIOnG9YJwqQ/C+pS6skCxYZm5zWYbJl94pb7jRErXZ
0l1pY50jn7zBcTBXlWrvyyqkEkbSuKinYllZBSE+3nyaHFLmomhD4/K8z8n6ngTxG6pSmIvCTBAi
K/QTRK3Vy1qR6WLmEJ2ZbZKvKk8Jd2pnT1vQZO6+mgjvaw1kAFnjEnGgBQwVxpgsva6wcOrlPe3H
ztj7GqijYOris8mobQKOQ0CYhhFvDd9QL+uWikxEEBbMhMab6X2Bve6dsRmuaUFSLrnaIrXdiy5D
hU7x9x2XlnUr/KpfxQSzn6l9+mhN5ScqZ/leE6gGUT1cZzpXgBldD0g2efCpz0n49dox2GcWnZBY
A5ba0aeaB+H4rRq6dOk0LiEVYbrORzVcGW4d0bnM411sjRRhPp/fVjOM9rHu23HRVf20soYqOhMO
si4tY8pch4EN1iC7Fm60LyBgT1khgyCmDxHCUKUFVdfCiqN806BJjtdeKcgFS/lwlOwQ1B2d1m4x
qc6tk1U3WetvHFX5SDdrmHEEDUQr0UJs0+w7OjIalZN+axtkrfVZWi/yaPzWlxAU9Kynr5GELcSH
7NDE6YMz0XR1vPgmifigU+eAv8A9hBPmZlvHZINxDWgNX7xS2zBbpoC45lk6EUxHgejym+Jz0Ou0
nkdK3iy1yDiME89EJVpxUNtyCNZO1H+r7D61b0KjvuOKFZOl1RmkpCR2P1z68VA/Bobb9juyrUay
d2r/xuwhxZ2jGB3RCbyfT0/n0291THN0TH/ckWXwSsn2TMuEjB3ROcwqFzHprxENjEvoVxApTG9C
8uz/KtroqYC95BzC1fxDAXU6pejEWKjYPcuWVnzZiXlD0ebQgfnlkGKcb5PRwHfCHGpyHD4/pDwR
IgrhIdybRt/OdXUMVfrqRUIf36ZpnjUJ1/pWHStyFUMDyUxaWuFy0rT73K3uq7oGlhuFNr4MlUHn
UlGzcz137JZc9AJ1UZUKcd+WoblEOwQyWZG4F0XcdlVF+FBajPlFrEBdZHDoQ0k6jlp0O8jsy+E4
gqmP45gMNs+a+KPoRsOXw23zOLqhCxMsx8ETS1VOdqrjkMeGc3MTHUc/4ZgNXAn9dchYqJHjoQSJ
jc3AqHL7j3pkfQ/8LFw7TnGNR+0cudN51kfKUihGuMDzg34ykWTcLvxqlPaXqbKnjVs0O6V1UXTl
2kWXQojWCKLf1CNJrT5AAyugIVA3IGUnNiicJSiivMgOtnlZIPiM8r6aZwNqqMX7M3h8BuVN5p9r
RAZKdfP47e9PoHzZ6dKk/8ndxsP7TCH2Q059al3qf6IzRMzrwBr9ARQ41YlIBhlV2ow5VdyffPFn
nYiTxOAraGcMA0XBG5XWL59AKSbkZ2gAmhg+8U6gELx4AgurSsDHKSMxFCUTQVQwxjxPdbDKXuMn
hOWOTXZtW11mraLRAbLt5wjArLoW0xqFYXFQUvOc+rNq7rFAF+0yMJIhOlh9EtHI0eJpoTRtb52J
ccq9uzCIBK2OKZumVQ1Vcu6aqH0LrTfeT4WnG4j52xW5hvwSto9/X5HyZT9XJBcPrDQGAqgnostp
QaLIMiG2QJCQGAl8/D+PBAkYlpgXC+WLdF4+G7DLtcpA3AEhI9Wtb4O9cM15fiQcFyQlt6pyHrAo
6Z2+XJDDEOli7IS6o6vvLGxGiNOScpHl1GP3tZm96Oo1qphsNbmuo8xl1FB1W5cqXUEj89DbFygo
VT9ejfheDl3i5gTgKQF5co67CsjqmfeqgKfVRZgG9Ng9G5NR36deF1+kkRqfpWYM1LawQxjw0+2k
EIdX5wG6eSto97qOE9o0OgFEL8k35YRJqWrVO3NEfR6NvkJ858h1Q2mxb9oKURcMJHMK5QHyLg36
29HSp5V0jC7KysgXrZLft5NP7puZX2IQ+pqGTbQR0+DeKoCIF27nqOpcAQGG57pKiOcYJlNZNyYG
iXndFskVPUnnUdDIXXetvW1Ga1g5Rtmaa78rukOXZiQBA92YwmzVGuS9MCimDSHsq4CUIy2urqOq
/krnnjTYXorwkfbsS7czpdJnWbcdcjW9vKcdjoYgqUJTW9aFa6vLvrD0cK0nZNn2Yd7YW60pdCzb
IUjZnX985t8PmeMhIyUm/3zIrKv7rHnlgf7ZifDgiyIsQwguB2FP8L3TE434hQHXi9PndMRIgzVy
NAzsnCR0MZ4J1uU3pCpkbIYH+8j5eEORp8kj5EUngnfHxkCFyT6BnO4XudoQ241jF1Oz5wdqn4fC
10iNrRvF2qDX4UpJWFRE/E4ERUBx1dDc+jAziB8IFF3/wu1R0YdZPxUMqnhkOzlrSZIRQ40K8XMw
q2qn8ciRQxM7ETy990X3tOj4lP550W1yPoDXpL2SO3Q6R7Q/KRwQIdLBPR0Jp2Wn/cmcluoFIKUc
vD6/WxyNsGinEEraOgrfF5UNbTHaY7xMai6pot6w7H4hInGQYN3FQMYRp/H9uGG8PEgCqzTyyc3K
Xdu42Z4kMmWRu7bYG0MWLxQQmgtWv05yuz+dB2qbLCfPvve9MToLJo3QkRA6nxIp4UqZSPmIbVfZ
uE2EQyuxXMJPFdQOY//FdsR1qLck2kNcWvpxX51HKSGhIDiKxRiXaMNUoVaf08re62NlQVBMDxhY
74Y8HFZBSqJGPFrGkmFdeddNOSEYXt6k50IErubPkiB1LmJ3DDY2qV4ykBXdx8LkjMxWvQjMfBGE
UZHNklD4yuchVrrk6v0JeHoC2Id+8wS0X7/eV99e2Xh52ekJQNbLxutglpRZRS9kCcxKJKRCChN0
mcfwrJRCqwi9WfJmKJnk9fpnbS8v3myQPE4GnVuAe295AnS5sb7YeKWLCVA1VlL6aygnXz4BpBpn
Nvqset9aepbdjL5/FUqFkZFOCHrco/AoHzITBcBRkJSMjHXzMoAmUfa58XWMpfxNPaJPuKJIDoqn
uTwVvRyitHKeYh9HK+NxzNKXlaQlHclJKNfTs9J1W7iWgJWAEIfxjTbVjQHtgju8jmNuwhiTiUQt
/j343/88O4bs8f/zit3Cw2iivy9Y+arTgqXAp6JGFSP1KnxkrIjTli0V78i9JdFEbsvPt2zKAQgs
kvirsk0itPm5YCXfDjTSM0fwG7bsv8to8IIYWOAp/GUl48i7wbOZxeC7Jd41lRQNy4RCl5VNv24r
IyPIvAo8jYjfHClNi/42XWemPl4QctGeGROmsjTxkwcRGGmxQ7RZf0S3V0/kb+lSD6ti+6RiNptD
dKTZpRYmqn17pNy975bH3dKiNffPa+/s/gGgyitWIPmy0+IDCgq1x+Dkl5C245Z4WnwsI/klhyg5
tNvUgT8vnrJeALUDCOjHPO3n4mPJqvKiSB371Ft5027594snBTSJtdJcyf8dd9Pni29U2qGcImWX
eFmUX4x2551lhu6rCI8aP5hVw4ggqbO9inuTMZjOZ3awtJ9ZkX/BqItMljjLSw/ZZdf5yUpH3jrM
4SomNrqGHPtE0SA3zT03XqcFOrdPhNNOyaoN7OLifREeF6HEZ/7zIvyQf3vlvJav+bkCuergLgCj
xmktV9nPBUhbG3wUnRH7l2AH+2gHRuDCCfqLIY2NkZ0RKChmBAlEeJuC4eUCPDoLZPVLSUFxAEGO
N/5893OEa4xNkBb7JCOs5aHp9SJ8yDpBTzcKnPLMavVHxbeneDf0/U0ydLhkJ+KKwI0LOhx7JfDc
66ybJhf/6nQV4m2gdSC1uZVrXk5SrTsi27WC4mNeTc08VV1zW0ltb+yCDUDsG1Cer+NJEtwMCoMV
dsyKLMFRtuURK7nGQZ2KYQSq1rXA1Qe9XTYKlcdST7IAgX5QArLFLmqRp4KRdeZk2FN3ZMVN5+8r
/GmbpRj85xW+u8/uvz4+vHLG87LTIueMt9hkgRmadNBeQDrlGU+jgKbx0+p/1grgvo9xhq/94p6R
Z79q4sR5eiwwtb3lgOcJe1mREnhD7xEZL4eAXOMvl7jn1040KJ6/c1rt3M/F16zxtGXMxGeaZ5X4
opnVkHywxTBOS2tIhnVc9rqNKhDiz3rwOdjnA6VpRQqx3Vrbzmxi7zxEbqpA7mjBZiZaXJ7HdiWS
JfKdhd52RrnugWn1S0dHkTOPjyVCeCwX3tfk05qk3vvtmvwWjXn4WuXJC0+rkv4xIjAT1bVsUL3Y
eTn0DZ2l91QUUDCclqUsLhF0YbNCUf3S1EUtgQ/LglRzzJR42xjS4H09W5ay5wy7GfEaCjaYNxQT
L5dlEfu6SUy02Gclyk5QL1ac+YdmuGPWRq6WhTl+YxiTUX2ysADDUujy2y6Z/IHZX1ce6l6qYhyd
ZEl77fT9+LkUoz8HfBtGl2qZpRY2nXbKdxZOi+hMKxSXOsK1UNsGTT3JIFh0y/ARPhLIXZHAVSrZ
LHeFaHZTDhpLFRtIfjtvICd01IY+3sABMNr5+/p9Wr+/7a/u8vwhjPjva6N0aTE8rWD2VQBHMF/J
NT6y8H9WDxBkwQ079Jg47J6m7Kc17DI34Z6P9/dHc/Zn+epQ2TLhoMtqHRGyb4Lka/Lu9mwRS9oT
57XFtYm9nwdDTnyelw+5V6lpb4h+X+Vu6XwyoAUpBandEoKv1dDL/E7g2B2rMqU9VYP4sgvLOvcU
3YvnoQJuaa6yCCMQaLkZZEuzqxF2ISv8Hli+u8VZeO26owpQx5PhG64DlMIeTBgWrHjjSgsaqEuK
lqxGLQ+9CygOpMkan4SpkEAVYDXMsL/X8bU6DQ7EI1+LlpbTo23R+whIk3Dx52wCs8lAOeSfhgSC
YjHAaso9/dKw/WYxov6c1VZ22WcKGS563X8UQ3SXBQUIH4NMXM1XdUYy9p3pTQ0hRJMxn4qmm7u6
IGc2mTD1EP9MihNX3E2OiP+rpXjlsrf8atsX6Jhjx/oS5x2GrcRGyj9oPLijaGZlEDyAiyuX2oCi
WphuueIcJV7eTog+tgkNUZ2xRthjhFdBq4RLNaT6qT33YEa2stF667KuaFHnrjPeOFgtCFaKDooD
/G6KKqwSDr82hP0k8ToTWXE+hRvDmmBjOqYP34345aFXMfYpFTh3Fuk5BBhngz1TuTbskYYO0M3c
bsQNngkU5pbXrZAHNldK3VVfDI2oTLcrpp3VWzeBWpSEfRG9lKjCWowdrfaUxMlmNkz8uSj6+FYo
VbYNk/QDsiETvd8wLevRl2ZqR9vmSnkz1VlwSNE90Eh1Cklpr2HBKMOhsBI+dRAnV0ppuJuWI/er
KAZ/bRP2Za2MtGnOhl7k+ryPwdCRrYhCo4+LVXzEDpvorEgkyRE6HGq9+AhEe4RRUybl+xXpOB/W
1d/e0+/ua7nRvdbaP77ytNfpVH3EXkuRwRO34+dexzao00BivzmqGeRRftrrLFgfEtwhb9B/S3oi
tERD6P1XOt4bykg6Ty/2OnlgM9tlSwWJbcie1C9XJQNbLXo/Ye60Lr30reJTp/TaRuSGsUDXGx/M
TEkWVuiuzVobFl2sE7jdddddr9qL3nQ+Bkbk7N2yS1aCyuMmx6Aw52FSN83ghw8YI8ezooq6JTx4
E1Rj8DlK5JmtRHfYMGWGkGPehIlnzLIg7/Ypqs91TWjCvCqICNUK/zJp0m++0JKtpvbR1Thimpr5
aYkawlAIXovz5JxsesS36UjmpV88qpP2sbSJArFNpIQll00SngI0UUP8re9U0hHKpFuqjYX7SeDd
MAum42qQXVRl2C5Dld6s5RfGSuuwtahOeJ2FdnvWB6LR5oyleYIhRFVEexJpf9Mf8x98HFT4fPQx
weiI3uoz4ZiDONMMrU021miMWB81qHKWiHmQo4qkdTbgIJv0VVKr1aXw09u2dqMt0+61a/hAgtWc
HPCGDBUd+xSh3fq31qNmVz3LnHmB0eyLwc0IPVXhSo1tv5yQk17rfWdgebO1uV44BYDNZLq1c89Z
drHjzvmgm1Vl4lx6L3eeyp3fNkn29w9/XLWRDH5LHl+5SD7rlsirn81FjTpVl30OCo5TuwQSDw0y
8Ac0a39hRLIJMNqQLbuTuuQkHaRml97Nt431MI/88uxT6FCuW2wzTLbBPfxyhzRapVDdMCgkfBsv
WlUB/6s0kaebJlAiTiq/1fJNm9ckLIStXszVJtqNJhhYhMSrVCm3RUVY/GDuBwfrdpMT55P7JCr2
afwVZwnEZ9fYFzVTNcqbTyQ7iLk6xcsut69GDMoh/b84xTDlJUAKRd7N8rE76ENNZWTxM8esY+Ch
mzMTvOTgtXu3MS9UvZZQQ2/WM+UOkuk8dftl21ExGZ13R2wdJ39615HYSd7K3q1i7GXtZwz/VwA5
CZUW29Eo7pqRePsCZ1bbzZ1KuUf4vYuzttsWSEUSp3jIe2U5NcqKamZtTeD6fZKFoypbjkb+gcb6
0rah305VftHQzBmD6swfVNIyjQ9ET9WrLiwmY59HKBZ9VwnnZmdepam/UTN7W+rZgWN5EWXuQwyp
MRaYPZMexGwQBnRH+2iXkJeGdCg7E3CS4oEvqRk+/zGESYeF8pCKZuFEaY46Pk75ZXWwYgg/rkyB
StqHWGdPl5UH7bqU3Ova1GB9Sxa2BxS7hsM2F2Cygxxe9jB998Fnp5Kj3QLUVgBrs98tgwbSNuio
i1Gytz1J4aYfSMqbJHNTuFxFNqzuxiTuDnh37CQEOA8fe6DeqqR7F067dXKcmGq6CILiUAPOtCUP
HOsd9Npii/B8q9WomlPQ4ToanxCUOPvdtXTqqlF45YEa70COY4BYeJJBrln5uiuNjwolazhYGweK
BrxhYv/ChQ/EPMj8LzVQ87DvPvlAzgtJO88l9xxa730HCN3orJkFGD3JBHnOkNILHcm2ZKenGSrR
DJy6ZQ72Gov6aoQLPwJcbyyCwQGwN4DYk8SfCz1ZTdOlW6xFcMhr7SP46oUDvx0P6lU3AHSH66ae
ISnlO1pRl16ItlS6G5zD1lnbcjBdpyXreFMqholHtYiT/4uO+19DUr6eYSWzkh/yYkSBGzb1//73
j+xkGQT84g+YE6JmvGofq/H6sW6T5lSIyL/5r37xR4zw/yedGJE090L851DBf9+6vqyi7OHxl7JM
doSl0PrF9zhVaLTyMOJhq/PINXg5ejYkbAoIFck6zFqo4Z5XaFw1aaeg7bPZROVU+rQ74+AzaNC4
CMXZUgAOv6XRd+SPvxg9v3jnjGleXkarakQ5ppbBXtSPVbrvoE0UXxMZkxg82NFVUG67+l6ND5kb
zJ51ny6ffsYfWZte5nRF6v/5L46CFwfE028NuS3qExQmnBP0Rp9fhMNpGkPLjYJ946xNtVJx28z4
mRMJJ8Xa2zXVvjUuZRJnMnem7x1RuwEBmzfDRX0G3SKEQ5HPyDF2D+6BCXXZA3Eh4XGmk0/+wXqA
S6UDx6pm7FyqfmV9KhD4kfRwQ5a4VG5P82CaldEc7CXx8iTAP/qPRMeFhI7GCWmQi+7zrlhAQFlR
1qy0G/WLDmKGkOE42kEZHtdGcKdPA6Yp2OXzRp2LftZd9RiPXCeZFfwL7om2ZEe3tx5kHGf6OKzL
7NYxVoa3jLKPwrnnj0ow96ONBWS46HYgurl0ZbO2IU3B0xd+sHLvW/XMcS4S4X/2q3NVnAcO4OKg
XEzB/gP9e0DKdveFd5x84pDKYI2nG/92+AaizgGWcW3fq9yTp5ly219Gc2t5aWeYR4hJ9ZrVBFRM
O3fZ3rM5wcrmAgbPgujOsN16Ndz3eZO1m/6akOLey2fZosYK38/NZbqEU1Bsp62lLgiijvDtExed
fO7sbTysANjso9xfjMOwJdeFS292jWTxEvXwKganMiXVwp5H4rvqleTyzWvjU1Zdi/yOXyBZp+XO
bT4gQiid+zTlxRu4aRFWJGvJG9X1hyS79cItqactkv2R7R+DvrnW4XtiNU+vXMHRJkAAzpUAW71t
rmuqf/6eQnjnBmdnInNmZwReE2LPcvd3Lr+QrN9fVjB/TU7GKar3qj6v0mgB8oB59pxKfyPsjXEw
+HDAt80MAAJW+KHpSQudgoMF6Xrin19utEPpP8BOS4fVEB9IMuWTjwrzotWBSRNaXdGpwb4wF3m/
5AMI4mFu87Yccd9oZK+W5V0Z1/tkR+7NuWjjjRvuw0icw3ckLfSOmf8yjdZ688H2lomEQIyktnXj
wfZyVp2xKIWy7Q6usog+BWSHygBnc2+k5/5uKlcFqB7SUJNlhMc/WYCaDdTv2qHrnUstAoMts3jR
WfGw58kC5M28WFTZqgCNQE+n0+B8EvwRzsabkPzFx4aMxUb7Vofn/Ftr9TFP6DqZAASCu+Du33ID
+NcOpf9ANclvFYD7e/Ha9eCZ/E/9E98C93CCnek8Hukqp+uBRqWP7oghuuMaMjb05wnk/klFz4Wd
QppMqxfyP7Cf6MgRmVt4zI9w5dPR/GPb51TnkA8e81eOAbQpfzsG+DEYLKRgBczLMS362Tzfy32X
ZmHt7drWLtGOToWjfafbaaZzp67JAx2qCRKInfpDtMuSwcyTeWErMRdpLt7G90zvWeL2k2fNOhrY
aullg8M0zvKp7/udrwfNY5xbBL8nJc9K15uiW0TY4uqg7cst6KCWbbxqvmmttM4ZiiEOtdEMu6Yw
3APSFh8MjBETeNHEG1AWt1M5fe2dSLsKavKulL5dQpRIMaK4NfYeLg1E0/hOgZW1VnZFoZvXkV7a
Z3nRgHtEzU3kTuF9zhpIHkFZEu0xfKevQe90MgQnC0qaAaIG4HPfO2vHyOC2ZHpXihn7M6XKV03j
aJsyNs8Lu7jqUlVdFbpV7yM+N2selkZ4l421uhg8HyJLn+izhtyjT9MoqnMckMO8bESzVrPeWql5
2Z5bgRVep07nrehky3i98DLv1JUWxO6cLujSC6azUEm3XTBGcxK8iIePC7TyWX1d2hmC/khZ0NDw
lj0izxm0k2WVpsGc3ffS6yJ97qcw7gP40HWhikVUd+k888uzMbW+Fp5xq6fU8qEdQVGr2yWegniR
olojHaB+9ANHzG132uJxdhfkAnCidvbcV6eN58cEK0Xhx3ryiE7p5h4Jmfjz6UdrLcyvBPtzqPer
uq+2uR2vPZ3fXhM53kMQAPm55DI9EedTiYxEcFguCyNzXW5BFneCMmAxjBA3z9QI5/+86LN8xWCz
fQzDyDWXbQ41Z67awjuQUeB0rehu4pR7yTKC0xeSr5KGTm2vtBQJdK0MTXMREk84PBVRP2riF4/T
85r5eQn9v6+X2S/+yn/gpke34J9nmXLT+yP//kcTPv4hQ5TrVxokfINTDc7YhzqaCl1iKZ8kc6cd
0PrTwD95BE8e6+xnU03vT4M4WEr3U/PkZw3uIjWRbk39R1n/phANMgx/3QFdbh6IXfgfPALGVi8L
4b7U89SJFX3PNGKE6BofE/xSx+pl1KQms/0UIzAfQ9mEH479+AQoI+WKbNM7x469mKAmdXVgrugG
FZ9Fzn2WdikM8MgdLkrhPihCSVZOAeFCJHG+FKUpm6FqsSu8alxYaEWXfmEPBx2Q1CwmyWdmJL0+
K5ycQqhyvEXv9tUdrnb9PDMMcMtC9c6rmKFKaGgPrgjDdWr23qbPaeUOqrcbY1h7AYi3UQz5Aolt
rZ4XRafdIKuiPLXs2iG4J3WqaOY5YSDWZhbUqzoWd7gzMXyjfB+WxehZm9LxjF2sWtZqHMrotorj
CTgSKWbrpjIN8g/1CohPUUbrVPjG0smH4WukKj5zo+Zz4o0FMPmQYhPGoWxlipUOHWo2WTzuZtqd
CaXfuE6xMcZ+HUbhyrSzQ973TXWlt5HtPmQZIF684S7FVtNFD27R70yf4tl0k4eMbCXNlX6i6aGM
sWA7PuFDgxtuGHxdM02SKbzmMswFpXmvX0EiWVV1gI0bQUXVSUJnPSsUUqjdsFvXuWvuJkg/JWyS
Oh3OmbwBAsICVJnYattSvVag73dkCM3amMZR1mfbFHvUUhFxe8hEIRZ9lOMK6oYIsqhSL3w9Hb+7
NFZW1ZgkUgxfHqZO/TgVQv2s2j73I6vvXWOeKaM+LGt2Xcky6sR0JnzyJQFQFYF9zYROyoWGZj5V
Ps2xSGZKJsd4yX9Lufeft6fJvPTf7Gl0FvLkFWmmfNlpJ7OlSdVi2iMdp4iA2a5OO9mx1ctVWsrc
AOY9r+Uk1ZrhNoNnjOR8hVedugnSE0hjAkURqOzjN/yldvttLSdbuj+7CUQtEoKq6ox8mK+zzR09
g89KOfzeqg7MOaUrmypXWQsIYV2rI0ESSpdNxaFK+mKh8LBqs4A0eAY75pWahy5ujTzx/NlUEga8
GQvVU+jWWS24B7frpFbd0YO1KIB/nvV+jtOQTS3ud+8L7zhpkMvkNwtvfE0QLF9zWnW0nBB8U/HL
JtVzTRDLkca+TfF+miGcRoxyyTFEPAmCpEr9+ZIzPRnLqcsFw7jiDUvulybS05JjBcuVR5+NS+7L
szO1wji1ch26iqbla9E19Ye8ZVq9roTMj+bkCZNZi1AIckzmOTPTN+jx2FrdXrWxo275vmCZWyvs
lBpFD+acWG8Md1GbsXmlWNq1f1yupVy5/tMiPi7o9Li4exgGHJZ96Ip57CMYit7FPsf5N1av363J
w32Y5enja7shr3u2LlkADKuAOB31as93QxUhJDk/pEPiF5Zb3mlpynA0VRZ9yGpf5lZI0Jk0T+jE
9XDxte03rcy/3WsZWKgmw3npurDIJ3i5MoVTIgWxnWlf9G1mfHH0fB83U854+sgAg/XXpjfKkQ2W
ukn2OKRqVi20sUlhCTeW9C+nmu5dx7CR/GWnx+JB9xG1Q7r0N8agiwjgoabTLjxmmmutzDd/3xGf
dsTfzl4Pj4/iNcaelC+c1p75J3JIh0X2dKV4rlFHQikb+2AhfiRM/Fx7XDdYVkTmUecfz9vn2yJK
SYcd86TgfdPie9lbPyolLVeuPYC6rGWZSvi8t66mU45sIYr2hIfCQjdica3bCtMxJZaB3RPvrl5Z
aZu558AnBfLyKe1u+smwzi3gWfc+ZMcw1hiTOl49Dms0wONGGyhEZ1NuiPC2Nrgn0yMOVGUTB4M3
wLEqb82j7NKpiSb+FBG1EmxqQzZg3pfl07L8bavvECXJ4x8IA2qW4XE6tv32P//1Yzt91vAzuO4i
LlRhwP3Qj59qRDw6mopzDJbJDyXjX7siBnSTMpBTFFnQ0dH414HN8c/BimAIe7rkRr5J/2j8bVvE
TykPbDy/1BT4zV+uzDpvjEodLOw7R7tX1+D8co8msEr6wdyj+ns4KsERnZjlOi9togSlUjyVovH+
qB/3xKAqqzhJmHmAL/liep3bznwn6Jjf53o9EbQ1TdGqPdKICGus1YPtGCDhFbXVVqOjxSQg+PEo
aLm1VrD1U08Yq8nIPfUw1F7G6Neicf++cJ8W7m/bNYe8qqJXbWeSMXDaUWWSM2I2KFPHVvTzOlP6
d1ksjApZotyAWDOn0xzXjwzZQbd7pJY+v9scXT/YxCS0ivydt7l+OFlZmD8vN3JcCUdORWSDrAUq
5K8MrDRVaEpkDElZwPKaHAfLhlxPB3hpaIYf8N7UyzydmKCo4YOOf2zeDL0yjwzawGGf7eN2/NB2
/QevLxEqwMVihY7tRY4WZCaGynR3dTZG3XcXGWl51iZug4ednTWfD3WcCLqPcrWi7GTlBhqLGC0Q
6xmBzEhSBp3ZbqZKGBc0oLi9GSxJHx/GppznR5IU9/VqTtwFs7DJ7kJzrko2nmA6ZgfSuSSKfOYC
xNMlqaqXzKoWeFXQQbHywFl1SaTiP3K/+JH4yi9qmrcu2fBoZ8NFbOeoV4LmPAGQ1fnVde+24dp3
ne81CC3HGj52ksFviG5chJLL70hCv++KBM6rsxqA99eS4h9w3BDqcx645kdC7Q4xuH9nKBriPOIr
XEwPxBF9jAgGED0JAdhqFuwz90bk5jO7IEXAI2dgLmSyQOnDVTEh+wFNOit0cFotMQSgD89qz1zl
ZQjwRSYVGCXYc4RJHwt/Qh4oDsWUDLtI5hsImXTQEHkwEn2g12QgxDINIZK5CAZcAJe7aJzbdOsy
0jSIUBBJAfi7Ma7Tor/LZMoCYmoEwuxAV+nR7RVHg3ttmXWm7LPOHdxZgXRmmnNA3jhRPsY7Bo2P
YzWWZ7QzkXm/bz7HzUfaj//5est0pnottkC+6rT1YGABSQxkj0mYJcksLy8SJs+8RLA8JYL9tfUc
eyfUWPyHUu+FSOMIz3DYco7GLrayt1xx5Yn4c+ORtRxtZlxY+LE4o3XJtn1ey3mou0bLDMN9Jcgk
SUst11ZW46PFN9CEzhmeCXHXJmG+wnHNzWCUCe1BWH+oppYr8dO1VAlKBinclpBPCGPMbyH52dXc
MbpsXE1to6pLBaNM+hmMrj+eT4Jm7/vp91R8yabDPy/A8/xr8vhKySZf9WwB0rQjAQVLg3Rcc109
1Wz0WCyDm6z+ww7LsXQ6++Qqw0CCRAg/ieTQ/bxNUAN6tC643z697E0Til/8/qxArNuceFxnySKX
BqyXK1CUQ64V5CEQs+OaX7uqFe2uhqL1ACFOTVZpXvrGp5zsonUpvdP10UYdhKE7M6hpAavIxZRY
kTdCcJGLTDN6mW9veFKNMpE/n680kEL3Rj1Gj0lbEec9e9/9nna//8feeSw3jm3p+l3uuFEBbwZ3
AoCekihvJghJqYT3Hk/fH6jkkdJU3siOOIN7uiIqyilBkcTG3mut30H3/d3iq9LnX4xRZofP0+Jj
hTEBnolYeGGDQrHCPhYf7S02hmj3Twajp8WHOwrNKgJoULBvXvKnCd9xjoKolV3xXYz9Z9vfvL99
7H8UXoy6510WHjGKf97gD6tvhroQnWr7yBu97mBEx/yUWEzGfqMeg1UAdTNtqxQZrrXqcTKCVeJa
OU5L+uPgRApNCGENSLp4KbCWt8oYWMmlWmTomqLEbA9RedXWiAhNWUaS6q+6UVn0lUGXbIDWG/1B
iuundILAhKLK7aVunQnM/oag/pKNZGp5EV5zbbVsSW9Ui8ayW+RRtgAeX5JqaFdYL5tmuCSB42xU
M2Bn+VkprbN6yi+GsSRjARWYLdU4iU4yOR9dSdKpuo0K+EfdmHl2alauGXai24paSoI0JuHos5xU
kNdW23WYNSZrolzGBdZe9lwt44yUC24/QKJSrsWma90Oj33mbrusN5/qznhTS/RWlhS8tpIJPwFe
j5lmq0aEn9SjRic79ULrpcDW1ApUsY4cPRJJYKknAi0FW8vD2kkGDVlSSfiWrDZuBkst8Y1HvYNo
hAfIIhzDlkgT0Zn84auvehee0V0IpbBKopCaT1tj5ew54Pgurh+kyBg54q5yvJLI5FMH9TCIBEuX
tfAQlcXebBsfW7zxZdAyNxYmmTAs0VUCZhJ5L+6SgFGb6V9PHmMONcJfWrFuwti7m9RAdbUwQJNs
qALm+0ZHpxg4opdcVi0Os9KQLk21WDRFMDiFOJ1JWbsoTPkgj+WDrEQHaZptqSNvAbb5VkMwqH1F
IeKjWqk0p1VmvBgtuT1EvfRuGtRXUqmsswTmnGjgX91R1WrZnS4EK8XLdyJ/FEZacF6pyZXe4vsX
U/9WOmDjmBCBp17LnbVTqnIzCP2XWlTXphyeh21JsKcI+TkXifM0Y/jcaT25Zt0tDZVc6HVJXJHd
p8ZLZIUXXRWT1BMNbqKGm6RRl77SXohQaoJEIySF8BhZ0AmsyYPVQEY1pGF49ZF/QXQuWdy6cYBi
fpn7+b2AQCcTgaajSbf10njNWJ1lMXzFiHvb5SOhpnx7caeS0Cbmtm80u7IgbxD5zTr3va+BJy/+
2cnfd/LfTn8OYfYLotfsA3vax+cIZwrOIw35B+Gr8hdoC6MdjFNOYZ2nfRzcUGLmCDvi26z8o4ig
gSbn4FTd/lkVK/2gBznSfTkqQItQqMz1DO/8cxmLEFYfe1xJd1WbdrqbVMiqLNzJlV4QdmCFeKap
k6NKwpvckfXeTJZ3R1es2l6VT7bUm29FJV8PsngrGKEGD1PfV42Vu7VSrhtRa/exLj9KtRc4Y66W
SzWSz8Qyid8mq+72pC9BDi466wHL5rOyV0WnC6SUjqtH0TlSbnQKkZkF214izhEJGryGbEradaf1
las0QbkbDXMrD0SMkEgiO7niIz3tPDbLxnsAvZQWQmM0iM/01MnVTt5JQtQtw6S5C7sOmwMLJtDQ
dr4dZ/o6K4Wz3tPemg6qaSNNa4GNqhOqcdmQaAu0Xw1OEFXCGiu8CCGKNp4llI7nHRMSF0/fyKFp
KaFasZeVBXmFUqOSpKTqyIfVooDa2T9lbdPCgi2CRWJK1yWZoESBRuNSlzNFcyKNzHZbj2Pthnjt
amBiEJZOZCW54RoD7sBu2Y8dtFJVjIg3OqZdkzw1Z1/LsV7DjZUy1+fAke/r3DPeQi2YIEWL+FZx
BmMJUWotajbx6BQRGcFTeHSPILSyKL78syO87wiUYn9f2x3C4m12f/zVtsCFp21hLu9mS09Sf35u
bsFtASqwU/jR/nFubg1I+aaCf8NMjfrYFua2Ax4pfxNhhwKi/Ul5J31f3R0BXFgJmEahgYCa8KOb
zpgLhYJuO9kneCeoyw6j0zkIloTppXZsUUXLl/I7GUewBetSuIyO0L86pOa0MKs0qLZ5OkzBZVKE
E+stbDgRTY9wn208TUr0z+nz3sSaDOp/s9by5BcxO/M1p2U2owR41TGf5RT6XuhCP0AYNE2GhKSL
foK1dDp9TAIjlZkmgI81EMPnFnZuMEwq/iNO9meHD5LHn3sIoAZ6HOgKMI1n9fXnw2cYjZrQ8ETf
52JZ25NHANQlgxF5OxiRJl5K7/1BF9Wpt1A9VbWuyiMEW2DxIW2ziAhSF2aaTngiz8pzBlbxDE+U
1KdjAFQzZ0EFx1ioNiTbToaRcJOpy9qKyxIJSC8NCy0dam2blqX2OBoKZZ+oV1eV1YjCKu9b/doU
IxNSPhTiBCsCr5V3ZZtHD1GlWsvcyIy5Bu7JWQ51iYiWtsqfCpGBqTJOKgWZ3q2Cmsnv2TiTWGsV
w0YyYSFRE7OK33ZOR2E23roui3U6QOszMvEpN+udb0o0CdnwNUCWIhrWXd+lzdrXvWQx9MZC0LKV
F1NLEvWbU+bpywbjgMAnG9bzSIs1PA7x0XurrBidC2NsFB3eU6eBv0iBtzT14N6fTNHuVc01CYB0
cAwkebPL9n0fX1P83zWS9pDqiqum6WiP3ahuJ0rw9VS3ud0VYbJRNY4xPUnIjhyQS7SSo3v+S20V
MtIRoo0gO+pV4Pg5Cs7B0xn36jd1URMcIfduMVlIhZp8x5ChdqYUhQoUjzgezFVjiStOpxdR8WS7
6y1hgy+2ragDMdrpAOuubQkGqxg0Z9Jz0EXU+n7qCEPiwJH+MniMys1KgCSpE3FoZetqIBSvizHb
UDuKYjJaxGp6BNP33CKjBxgy7wulEbLSXt2TNV3beI48xY1K5veQOvIY3+tdfWMGxSM239EiFGte
y/Msp5/QBXnjF8XKMzsV1HWqR2fiqJsOQcRu2IbKbgzHh45IbjxwFn5McHAVE6wzaEnmaFVg16J1
Eysm6nWdW5Fuhj5/8CU4gBXjGiPuSyRRQ+1Icej6WdQuGyx5bYRD91Ecibap+heSSmS24qduISnN
wgcftq1afa3rYiEIFRrZorwk7e2uQmbVpbW+oMVfF/BMvURaDz7U77BddZG/bQx/6xXRskx8Hf1V
9Wga5QFTn0NYeZtS7EGcExyhxLY9p4dxJ7UgnjCY0DzVl4rSXAgSKsxYNNdFmblQuCHeEJtZauMT
JsJIo0aikQ0x+0ISD5OnkZaXIemXSaT1IdYQrZD60DfxC7fYlormlXOJtJI0/NqEuYQWy3zIZ7+f
YHxo+2jHrScVfWye+V7XSdxedXq+lCOSj5p4a3XJeUu4uKZVG0VCUlM1EUTPgNItgVTuema2IZCV
AKWRIrY0LgXQcZi16TKp2nUYNY/mhOaVe+FUFUx7L/Ju+xDNUeCh6Z1mQBPZKq4mtdCtKVHxMvEJ
BPcf2GNvYh8dfxE08DCRCkHHFYz2IMFhogPDjb8bXMMnr7zSlA1q5YfeiykoDUEmDkrtnVZoDlE2
XNL7kdmoV2ul6c4Hbo8d1OpWKLWdOQQ9Qc/pTdo15+pMvT9OSf4p3I6F24xQ/u4wLX5Rs83XfBym
M0ZvqszjqLJge36M5GjKKJWAKr75HH46TOcfUeYdz1Fpxk9PA7nZoAsWErPi/wmx6aezFECCWpKx
H6Mk3idj589nadLjTFMbCQMZDGSijZdXY7/WItjL6tE3q4nyWrtSBLkgNS1DgpZ0irJMYrE1CFwQ
BtO1iiwAJ+Ucqs/I/jGLBcnKXrHteBFxgWu2kRFYLwaIXaQiwAig72l4qrD3rso0Szdx1OvJSh6H
tPrHk/hbecdy+PsVefWWdTO7hBX4A7HE5LrTqkRHAQJPO0CC53sY978GxawwFGQSFaA8E4y56FTh
zQ5wMtgZm//7VR/LktdD8AWy8A13+yMpsyzP6+5jTnzkPKEDACuBewzlzuCh+bwuNTkJ+8y0hB0Z
bAkGL6Q+eWK7kKFxyM0QKKuKClBzTK9KIkeztDp2RSHWqutaUevETc0CplQ+9GZ2HsT3ydFbbsrb
CqO54ujjZhShulc9byie+yELzUVWYxVv+2bPQDG3HmcgHUhdfNFaeSuafepgH4UzshgQNhrPAdLD
iAmXfJmk6o5E7KXcepwFnH1jlixyXfRtyUdUl3bLvvcuGqF1K616LY3swhgVkhP64llO0mXBjFCb
vNuJknsB/XVPo8TOPQF8+7WyJ7YxuMzMbGQErV0bKU4ATZ8+hFF+gcLiIrHkV2E0X4IpHd1BldYm
oaRbDHzP1SoLSWvJNnKHKXhY3KYFNZnnp+sgiJdepwsrHG72qgFybgwZXws2C4OMsqL0vGyZiYLo
mDVOCF5ywYS0c9TRWkLPubNIT7KrClve0bLuvTR8CEuUv2IcehuvFs6CTj5H7L7pSf9yupTKRRan
1qnj/twI8s5V1OpNlJhET9GYO12k3qclR5JZBvejxuQS8Nxw2iE8QJc46Eq6GnTrQurTV9FIb8om
Jf8wRSrRYV1T+3j9ZGbIS4mLCDUD7h+O3gwPmpets7Y8jyOUYmYo22lYHhQNg4wiekmacelZ4VqY
lCcB4pE2tVuj5FVSP7ksaDUbiCuz/eUTMNoqnryFNam3DRA/k/iNoAaK7Q+Bm4zxWk+yneVxz2St
tFHtOB4ZL1bXP3V8tkUwGPeSNJttNI1bdf6jgU6OlfklVPOnVBSuGnQ5rMaLVJAsJ8vJW0v95ahI
CIPDJ6vU0bYgdzMqZL6NtdPBEyYruR7F+prAtQNmX+ukIuKyTKONKaZXUZ2fRXrvTr2xDYjl9Fkh
tpFa97IQLqO2XkU1NJTYLJmNaYKjjc2dUeOrommbPDDWBjpNO5a9i15Irxu8RfhEwb0UBBdNNPux
Jdo2rHIXoeBZNZmrsi4odo06cr1meJL04NEYtXWVvtLHYz8QbKUy8Nf9KDDUA8qpatAZJba8bF+q
2j87/bed/rfc1qv89VeN/Cdm6ww440oHTfBdEcde/gEHzvMiTBK/7f6nPX6eCKEGBoOWj3RYKoZT
6XH0/ubEgC2Lnz0HwR8Ni/jd32/xwM8AwQZVEWkzlCDfb/GZmepy55M+DmANZtzj8gWAnJe97mCY
kUWY0Rqtih/yPPixjkOgSs+x96nF7rXDjGV8lKJxSpegVZ2EHUCncGFaRc3/Frg5yV+fE4xXPlcC
MwSL8Spqb4goGMAqFkfv3xcT6+c+eft/v8CpqoDBJ86MuhP14bv1NlNEGTQyIRJZO9zu05IjgWMm
1jOH5Np3VftpyfEjhsyQFahDMBfBG/QP2DeSOJMbPsqK42dHH4+sCTBbUhhkfb/munhMlXqwxP2d
tb6LfZkkGutivLTEEqgyWYiKgMesTxfKxIRJghgF2yZ8mf9Vl5+SKF4P+RPOJsa0S1Pbu5PcESMr
bd/ROO6nDafktLlQF7gvriquSYiwvMvEpX7XOZUh34jxchKqxVQtu/RrvNdLl+TlMFpEYKake+Co
5DlCuZj65VTtq8RNkiuVA1nkd/CvReOTCYtTURm258LEzCO324OGwC8131Lv1TH8CyO8DhPHM/Ed
3XIyRCRRwu0LbEm/SVUqcN/RhcqRksWYnyX1IdfoiN9q8741kSua99TpCyu/rsVkq4vDZavWjiwk
Gw5W3D6x5JDtaJTP6I45CKlhpvjf86T9p7pDzMPUv38Ur/L67bn9/Cx/OyO46vT8afjlwumBvPju
QsRo9NN+D/nIgpc0S2hY+Kenz/qL5xVfOS7TkfnNiubT02fiT8QwFxId6XKEkv3R03eMtfz+4YNi
ApEdBjrmdsqshfxc08Nzj60aweM+qRsNv/voqEWtQwFdanHUqNYq+JudH7Wr+lHHKh01rV0uT49C
Ot62IpQLZfDilRjqMMJ1vBbGCgQr6BEMD7NYNp9lsz602bNsltJWIVYHs7i2n2W2fho6ciNf1bMA
V5yluEJCRY02t0KjK6LVbWbRrlj2KwkSMDrkuWrBmKho5AVps3ZMBFVG1R/OEuDc0hb1LAqWu/Fq
RCVsznLhahYOK7n8GqThXY6iWB3yV3xmM16t39WDUSsvooERxkIPZAXMUaK8kgqHcHbzqsHRqK1L
vHbSzr/G5tZDnjzq0qowytJzfNEsSqcjoGqZiGm1UDopGlZ6E14KgtExIooTXNSE0MfRms9JJYkx
F84Kg6+b2SGHKKPdx3mm/+Nd8E2LYdJ4/v0jef2aN80vnkguOj2Ryl/MLZFJyPCovxmDnZ5I5a/Z
Tp2EC4Pj7ei98q9nkkYbktbs7GoZ4rsA+PRMqn/NrACwtf8BHZWm/bsD8chHZTINYRbQht8zxyJ+
fiZDTyWX3h9J/7HKamVBcwp1G0Pj8a038k0aIhDy7SktcBOMMIR+FITaeyMAI11BL1Jo1IxSw0lq
9AmFbt5oGnAizgTPMaO8ccluPxMbFlueBUuU7B4QtWKsNE+hv5Qt/Ka8u5yuBRC6uRnhGklWUix1
P2UaqsXNWV9NguOnlr8QE+0Ju79g20YQiYi0sf2iXwR0044pTcswbXC/CsrGRVP3bOYxz2pZb0S/
v2m02MD4iT9Irl67S1Kc/RKhkpzWgkSGqUJPdv3oTCKOg8R+uF6qyIugaARHjoTcgTW2LGpcoIy2
XSghbtGSxOhLKhRsU9q7tsVmOehy37HqVmanSNy6YHRv5pJklwDty2BQ2pUueWt477EdTfEd+XMB
FYT0xnIZINqIG1/x8KCs9GWR5tPamHWAqleMD7WkYqSrtc0iMGGigaXA2JqS2fe+Pi8j2mCrMc5x
jLG24Ths8warGh2LLU0Yv0hh8qJZxS3bzWEah5dsSHw7lawCxgHBOlI1raxMBH/RwxA/WuM5DvKF
OLYLk2HEkA97r5t0JvbRvsqkQxUF4mWVCEtPhhg06vVNT31j+VCwOvLAPUsvGO/Fb6aMeaYptHws
GA1GX/d2QpWAPyUOhnH+qEWKLcvDm9CfCVN7U9cyQl1CAJwIC047wKKFiaQjB+OdX3T3qhC6XVoc
+hIgovQESqFBu5EHw3DKgYlND0MiaHR2WLywmZmIX70g35jloNsFvA/cNfGktM4GH4u0PITm1nXI
MaNS2R8f+v9855ZfNQjsCdhSI8WFY8Bg2jiSf/5+C/xFauUvX+G0H0pAyxglMgZ/J5uyVZ72Q37E
rseeiOCN/JN5UH6qUWY9EdW/SFqUPA/RqetP+yE/whb3fRaOicIf0fOP7iwfJcrPb5y38Hk7HAcp
6AuPDIhy3IxeqThMkjBoCjee78jMH8f0UEm2Jp1bux4XJOsgn0Xi18tdDXOofCkXqvIQdPdxdE0w
72Iw2yXqPkYfh+FKTPcBmhInl64PxbpeeoKL05NIz6H7qxEvOmyhp6pZZdU+ejOBi/z2PLZsnPMC
SiIdL7tqbLAV2YXyRRte9uU6IU/TRr+0qcRt+irLTtrmLvTCFU+mPAmbf8sa/08tzWcSwt8/BNfN
29uvBu7zVaeFj4c7AxcT/jNyyXnk/rHwIfjzv6iN6cpnSt+nhf/N04Mh/XtEIC/4sfBn1g6PCm0u
krk/K86PQM93K3+GqCAI8jpoSlEbfL/yy9yfOk8c5Z1pxZn1JUMLUG6qLqulpeT5DX7ielymd3I3
YeasxObg3wR6bvQOMrnWOliBWYuLVGsDcemFkr76t6y+//98ZGYC/G/WVQ9W/XN9OV90WlZYf2MV
yRYIxesnFxlmdQqCD8RGP8idZhARiAerD9Ke2YM+7aeEqMKuQT/FopqTTf4IyDkKKT+W1TzsoeZE
B4pV4QwdiT/gi1Cpc09oynwvdlEnWfj6G945K4mwncDIKrs3yu6W+ITGjllk05owXSgY8pzWo88o
pHAEJOdmCJ7MESPMifhLztqwnYLntte6dCMhDN6l0HBcwZ8t/0XD/xqi62zXWaxbbiWk/r3ViuVl
Oxjrwksfy9n8OpltsAv8sKfZGFufLbLltHYp9s7CqcKwe7bRJjhrsDMpHm9FHEcuRLE3YngjGGba
lher1/+s8hlCl+fN7u9X+f3RPvqnZX686rTM5xQ1SMWsV3D0917pVDbg3jBPo5G1HPMAP++eLHMk
duim2Naw1Z9/dNo91b+AP7FRUo8zD6xw/mSwKCsz5+xjnR/7KCB53sE8SmFfZibzuXCYEtBIC9Ed
wddBHy4bLRy2OoSa1KkIX4ga/63wciezqitBba8kc7ooe2ula61btuUm76YXPvVta8o3KuW+mhW4
g0ceuRYy/Vg3tjXeYkhQkGBtR8MbtyDs070n4YgWKeFuSsqGVqzeoSAolgzCb320vKu2Nr2lhmbG
jvLJww062VVEYdpirbwq0vAc1YbmJKG5GkTtUUmDx1DMLxWwK7vvGC6m5rApB/FrMhlu6g8ZpvNe
YnvDBK9oWtKrvfaysAsqjXCuMLptg/FKs6K1ZfgATN2mSftNlwdnAXbs+6HED6WIxGXnSTfIgg7h
5L2OVUZXo4SbqWufzCm9L70+wgheQ/tgokrrBcn2GvG5FaozVZbdACbMkPs9H6Ba6dYgLnvUQnYW
JeJWTAJ1V/SxAmLcP+Dhsh6j+CkRe8muCr+802Pyj/Vc0XjyJ6ldJH2KVduY7AqBBtHs4tbtR9+j
24mT2SY/2gZN4G0qMIjz2o/FBeKHagVb3CfNSR83bYfSQgB6swXihlZDQcCQ33XsaKH4oIe5fpsi
24aCBq1sKqQJLvloOW0gXYXlsO2U/EtQRY+mX200uTM36eQp7lRr8SKwBFtIiYeqBfXOMONLKe+x
Rx19Zk71ZTZmKzNB/pFFe6KzUDYFGl0alnkmvfqSp6R0STXAW1sY4Xgl1VOthDdpJt4mgnelmM1L
kUKMU1J+j7RTSvMglYhFtp1s18XKFF2SXC7VXLgcFZhTnfCWhY0dmuFly9sSs3AbdndCNb0Mhc4c
mEY4UFyk0PtuMrZTZC6nDA26LH7RamWpR2zGVQdpTXPiqbmeJNr2oTyHwHmryemWMDY3yhLHbMxN
M/lbowFYnvwDHog3AX6w7OTya56yKftaG62MovdQVKXaOdgsDJJokYwCg/USDz6z2aRDdaY0iuN3
VbL02xYXbnncZZ735Bn6Acu+ldxiQJtm9c0kjMa6E4YLX+8sPl3wrFqcCAHZKWjWu3DhH91S2jja
qLOBSjdbqSjD7AsaT228kXDxeUbFXwEKD081kjDxLJ3I8f7nOHg/Dn5LT75//vKWPf/iOPhEUMaW
B3UMdS9Sl9kZhY39dBxQv+js+d/48Z8H3XPQO6pcETMzAuCOzhOn0+CYNwvjmQIdk9C5Av8DmOln
D1DKccSz2KIRsChyLnx/GPRyCKVFmMp9VTVjtoyn4bEQpdoOdagdGRQGxw9hXPnmghngJm7gxJrV
GMM7UYnYGFmWDWzVMkD1wa47SATFitq+t7w18V13cYz/wugVF6Enjf21J8tUT1VYXYcgqMa29ru4
mDOOstIOj6nvBUcMEfClT4iR3aaW9aZBsiXss48wT7fK6NI34y2HaGreFXQqz/1UhvqZmXg6sbPH
ONp/Fvb7wgbS+E2d81y/vf5qYXPVR53DF6wAhlLqHJGaj4U9z0CA3g0qoHc0/2M8cuwSadrkU9jn
R50zw/l0dRTy1Dh/NBz5VYtIWrMFYox9AR5tP4CnUYdxjyHk6k5oa19zlTEe+11WZkm0pvIPxeXQ
c1ovOGBoCNOENCoco0IrIAABj57mvogm32PWW5rSUk516e2fVfW+qn6L0N8/Ixvqf6ELh7z3sa7U
Y6A2OIP0Lx+z04YJ1vBZADTbO57GbqwrBoEgFFBITOZ2n9rE93VFB4lJ6XE5/smO+YulNZtOzl2s
JDMBNPlFn8tnWY2N3ExkY9c0ENGtgRJiifpMnBal2IIkEGuipY8UWbDD7BRrldrNUrGeFv7xj6rE
wQda3sU9UU5prR3+l6ysX813jz05mTOGxmiAL50F8btNa5W8ZT223J/P41++xGkHwxZvDipkFAt9
+Xv7i3nqIM3uoxazgPcD+LTStL902rGPMFf6q9PZzI8go/JeNZmAA97yH620oyfZR6d2eusint8i
lQPNxPdLjUQlpAWlXOwDUkCqLdxj4CjlGL5SQcMQ3Mp3O8kWn6x1vCtFJxJWUQ9QZIuoKGoGFgST
qTbe/qvoQbqZ8YyF5BZfOtgVD81G/4pSoZPxQnKNVwHjAMJO6oV1IVe2J21FEg/9hfekIeTxF8oF
igFytYGKsgeQpTm1YxwytxCmBXLrPUJzps3jOQRqgq2WOZ3HhCTAJtUF9gl/DfoitAimfwiHFz2/
DkhyUbcGtgE5iYgB7EajXkcqEbNpgUzqgZAUNctu1GrbTJUTiatcTs+EFJmPsoQPmSTJ7ZzcoyhM
XTDRXscP+kzdnlkjkEogjWQLfT+KBKKcZ2LljtUiW5fSe9H7txkS+KFwA368QUgJ54RJJqLKj5m6
bd2KVRAoxX4czwJ/kS9UdetjjLBUn8dzwhqnDTlvKFfFM+lGupnzcRD5ZNwVG4idezkpCzlZmAPc
noV+W2+TB+4xPrFl4XBfx84leczESnvn7aSzcSPsyHrAap0by/X0ssHeWg/nvsY8na8gHG28CTSH
BYBdxHhe2+OlHNyTJFF5T754SVBCBk9zAZCVg+J1BxhCwl2QbhTt0rtD/hiPLtcKqlMoMIU0KbSF
4mG6jkAunweiMw3HWJbTbfdIOJC+wNvWjuSlGjwC5dnSVlPP/WtBA9Q/z64jtw+2YI0iaWOtv2np
v/KR6GCVsBz+GWzQM8GlCMalVKGnkRy4qatQxM7xNlyW2UP1YKzb2I77i1F+0OPzAs+BwiKkaRfn
tzVW5ML0Kl5ij9CPDm9r4bnDun7Ty27d3mbL/oksHjO/RpGshC43YNpYy5Awj+m2lC8ipm39ak4/
4yvY9Fcm98VaUlBy4aTYorLCE5q0pS8dhg58CXlwyGKCoIJ5vRnqltQ3QnTYwA3L4TtAroUKi2p5
TQNfpHZ/6A9I4xREUQ5IyXAl3HlLcTOd9wdZcxPR5QseoT93V2ZzF0hub1yTcHTQllbq+Dv5uT1/
KQ4BEcrNGv5udagOEjEgnROiHY+v8uxeDvg6DlN2jfU6bKsNA5hJPjP93UQqnLQRykO0bmq7ybDq
cKFSFeUyr1fq2r8p99ymDOUQpmdoz7Vd4r9mlmtqw0riUQo2/LC/6g683+Pjy1qFQhbNocJOTcRd
vxqN83JbLFVHBxy2jTW8MVKzypWcubl+w9o3zpNoyyOaZltJdvx1dwgEkhfXVnPB2ppuyKaK8E5c
9UiylHWkPTUgQV+w2I+A5QP9be0VC6t3LOw9x5WubKbeBsROVoRasVJJCTHw+DDJhuYftfnVW0Lr
Rt9OJt5F773i9zNUyMRC6PZLqX6eImNj3ZXxV2KqwksTRhtRTLILUq6j9h1d7qO4iBFzWZ6wFScN
2lgaHMrHWZFEjIeV3mfN7PN/Fiq2udSexXmyNNnduVxtLWWZphcMEkx6EzSo8OQd74aH0WCDGt36
y0RAbA3p+msq0qsz5rDNySbDK7y31l51UEo3qw/KdNvih2H79xjh9RrcZWyj1+pKPyNmLPxa9fNF
lrAqi0Ug7TpU8KPbBsssPG+1rSGswunFq3aa92YOe6Yq9b3JTvcifKnvNTIpuwVEoLIhMWBZem6/
tjSHvyIQIqV3dLB1UOm3eq1txCu+aOFm6BbDsA1UKHSXWnOBf6s9pqWNtFn2BTdLCNGOF7rxVIw3
vrechk0VfTXNbaWsZM8G8Kvs8kvAo8Dq0+2JSZJup50DQimILmeDsddJgio3EXNEAnirrQSRwHez
V3Nt3N7DHPrqXaRIB1w+Lz4iX+78e+UmV2wmJP9V4WoC/V4q9mV7UdZPibwoS7vVnQCjAAURYWPn
bzoUbxLFOrcBC1Xt0G2rFbmIXr6WX/iPZpeSlBvfBeWtMq3/CypAaSoj+3dGhEMS2om/qLk/JJAR
uPapFDm8Hwqfc+fmsvCno4LOBkK+DoL2o5dVkZDgSDphsU89jFw0rH4cg/OMlNtbLXSbhIfj97/w
mGP3028kAZX23sSJ90cOm9EXYmPKGNj0DVan4UTk3KFgiafWbroJZcZw+bUHCVNe82jHwQ30CgxK
z6kkMs5+YtHNHU/1nMfTejddOACrhaz4wbXSxOEJr4ivtJ6tZ2Oyq2ywi+FC8C9qItOGS+WpVK7E
Tce3P9aPMDVa+XxM93m3yxEueqgvEOPOFlzl0kRnOizCwDFDGPhnyXA+EGlWkMlGiRFpJIMa1xyQ
w0q7HZHdXkhn5jpbVNtxU7f9C8KbXZIsB6QiIrET7VkrvvX6sOQh9uR4lynlodWFbxmC//kkiucv
aZgRdNRU4WtD3fqD6go5zKc1NgdefvsT58/p2//9P/dhEoc/m3odrzqV1Pj5khLBPImq6Idp15zf
hZ0cCb/kSM5U/o/mTZ9t++fmf4YAv3cBRhYgA6fAqaDhOlI+/2DcdaRuf/8Y4nbHL4GphuUwwcXM
Mz53b2HSiUHZ+cPeUushWJRGTcxgFwv1Jo0YveeyNyqI1H3U5hPwx8OgRHO50sf9osrl5kkTYzo9
PTTy6Tpr2nJVBSr7k1k6WtecdeiVgiJuVxOxKAQKe+I84pe1OXlPwrapyStHK+WtHuDHIofWNgsU
8r0Nk+eqwlO18s5qa1worbyM1CqGJ6RcVFO70Yg1teN6ehym5LVq6jWF5xYhzNYnkNuqrVeTkwNp
2R5OSMyTSPmo53fcopVg5meamr2YpXCeoM6BrPXq53VjZ1m5J+br6b/ZO68dyc0tS79KP4DYoDeX
Qxc+IyJ95g2Rrui959PPx9KplkrSOQ0B08BMTwOFlInKsIx/7732MgusbaVCNIN48lmsMSQbSZEK
NDC3WAocqVb37Yjc14gfTRlZlVTd53N4kMpllxjoF7L0m9b1b0U4eMpSfqvIC160+bAY60Qy3CNW
fmjy3jcC5QMXtN4WBipDKi97oyhfA2GgrkrqhdyXz1RXnb5qP8YSGp4UinRPonaTUimLuX/TU+FY
zco+WczPRhMvYzniR2sxLpAndogi4QFh91dXG5ONhN9XFagokRBsCqWh82/vRGLCRSix1CPzFRE7
hjuVcKCnpy7jobCEnStY2fskFE4aGoe8lF/Lpdt1QnSQWCCYc/yKQOhk1iVrKnhtMVL2peou8Tju
lanzRnWk3M5u3RmO0BbvDeGmLPVeu67ch0WNP276xprnJM/Sh9FbMIOT26QDoJp1fN9IFpOgomVz
N9lKrTym4nAc5mSn19Oxs6ptUyamPYYtrVv00ijamnLp9JB/itL4ZmoclbFkYPEzNkcED1sMt0d2
wY2HhnwvJcbVnGijBuG2FeK7Tk7ctOGazJLA7c3ya4qzb1IWPNR5v9cVwV0i+dsAt21iYeeRjfJN
rqeNHMbvCLkPotY0dkxUkRtkBD5azReaulNbCQ51zS2s/loPxf5bVvS0SaP6XLfyVon723ykWW+S
7ARj7lKrTC7QJllDCdvRCP2ka3tI1vW5ZSETJvUhFBfZK4oYl7eYzWQdVZtyopG14uWtaiK2fDTF
BNwyXn3PhVPquzYwLDs33pQFP4UixedOwWCAF/mKKanszVbyrE/dbKc4T5SdSGs7FrUzJ/WpT7pn
K/4Gnwvy3cR9Mpo/NTNi/kLa9GR6pla60dLYj9NZZ7KOn+FVMxwZwx0pgt8EFbqf2UEW79gEmcq0
jeS4oh3kE+lqCTW/9aQI4OnxEO/nrDnXjXCnqvW9vExvUWzdqFp2HdB/grpnpH5W+7JtHoK5wgr/
1DLmVVayl1vatThOPxOh2VXsPRezu20q8wrO6ZdytGEldGErWNld0G4D/BgERT8iC9yNpnyqVG0H
sddGHf2Z8T7agWzmnBi1F2ZCucZucfG0i69W+WOiJ1dWWliTB4dKVy5dOwVOrdMqtuSMpxRsGhdC
Z+PJbfTiMc3KfUk7YOjqnWUM+1KTLhjxH7OsOufjcC8YVUM32Iq7VlPhsI8XYax8y5idIqcbbOTu
rRIkaOu9sgn0Gsdnij7iqb0UlUwfyCTJ3fpkj4KJCWwdVwz6F2UiEvD6vZb99y/qf4Wcfd/ygz9Z
dH5EgIBg/Uvk7OltXqj2v28I/vIeflR5WGBrejJccdgMZE6Aw/6AaGE/ANhB0F4zdpRVtfQDN4PG
gIklWBqc8O9Lrd9wM26CECGb8M9XP6a/SeRZH/53Rf4fzxz+JWgwmwQq/c9FXgjUMS0myTyAVRHa
WdzXFAXC7Dq7M+nubwR8LwFBGGDN1u9rJ68dd5Q2AYRmja918zzVuzj3pvJUaI4ibELqF3ZprL4C
ilxDaBScbs869jAPYuClSNis9mTwgxO/ZJmMgQC1moY2pEXup3GjrDOMtZxCfbsY+nUR7kfBOuaV
Y3410Cen6FxocDQTBqlXzbihLZaKD6AERkxGKpJ2ZxpiLduMy32vXBAYBxjdjJNNjuQ8vBU9HuTm
BpLlPj1Je5Iod1SxWnL4yctPvQpU7CP8bGJsbJwSkS8e8d8K1Lc8gRB0CWeXyMXSmb6+D5njj3ni
dcn1Y7LcLnCK7oAEmhK3Kok1rxls9RskD+E9hmgqfCdNM37Nsq/rDgduvF/dPX2wxQkDu7l8mOYT
BFTcSOwOmQrtVpVujUr9wGgn6Yg8Po7yEZ3Z6EflR9gxh23qaDf3AJdS7vByG9L5lnbYASH1/TY7
xObbqDmN9QTY16V21zjLnZTfYD+Umqciv2iTszw0KwDQiodwIxQuQcgQRz6FViU9UPYgDfppqN3G
beuEqrtK1tKTgiFJ6GHysDIYslPkpw+Y68zhdppxXxcPc3pdIjixvAK5vhUDp6xdLLAvDaHZcyed
UyuBsW8vG+3UisFdFZiOSCJ442bV6Xu0OP44Tjd64ZMJQxwuBkgf3vK23GCJCVWEhmAFmiKAwG6F
jdL7HmjFbeZTSFZ09GTSHuLrCo4ThG74NCl2Wrp1uc+GrVI4Y3DojKOYnYzSb2RfGl8kzU2NW2Nx
OurwZPfAP+cAMgRBAOqNJtj9U9k6zYNa7KLKH1S7P5gePA1HSZ2g8MgoV7k+mq1IN/qc3xZwz+jO
oGPkDh1Ju10yP7gSZm60XgV+kAG72sUtGI7sjvZ0UYNLcOqMHcDyedX+tQ9KsJEGu9spkTdpnqY8
KuU5GSJ63Y0snnrBQ6O+WA/AH2p2Z02H3sN9IPUxww/fuuWSxLbZ+Lnhjllkq6ovJnc5zqc1k55v
eunTnJ7KetPOt6kZeigoFADI91RwagAb4gPXL79bhXtNOhhDaVd0QO8Jvgew7cfkOcYxi3Vz4PFo
xCsCLh2zXb/PCzvby4fwrt1W416714xzWu5hggg+b7PAJ9DZleGJxMcbNhr/mcTYaosSYxZdK3Sq
fQR66+vtG71LbxMRgGk6bVi/nUFn7+vhOVRcZfHWz0j39dJOs9ee0cFwRWMrBMzE3qx5M0ztY/aa
MzAjBJEYFvbZlYzdZFsvrf1tKh0gjVxwptQjKswAuUmdvnOyylG3/yUF8r8prVpeBbr/fGH+8pVl
5fhvp6/P+OOvHFO///qP8sneCYocCmK4XSygVn3xj/K5xilCCvk99fp39RMhIpaKDLCgOeSK/Mfe
aRVaEblkYEaBzx1F92/MyLAN/1Q+FQZ4ohmt9fFoEX8un5Cr857g1/Q4JWbBGZvMpyLRZ9ZDUQfq
ra+uH8WgMGngA6KjwZEk/S6vCyDG/M1cHUMarENaLEQqa3DZtJ/VZgRALC8wfZFoYTqSr+4jMucw
xYrZV2UzJF/r1ackAJhjRhexu8ZbTlrdTKRQ3XfYmxghPicChidq1w2sJqJnSWycuIVbF4IVBRSj
qpT93sIXTO+ZpLIxecec+8bCU8sWpv5E4uqujJvPOTbflTy+ampGlLOJ/UrCDqcZTlrViX6tLqOL
WzSJ20yz0UImT0xD4UoTJmeDmmz7EhOSUdR7H096t88JqQ2DmZwSNcd2e5ofZtHEiy2wTmmpGOdC
sJg6dPNzUrTVJXY+1UN9JzdDb2v1HHl9nx2HeDhL6L3dsRqucWLuGqt6bIzJ2le6/jEpqgcD5oAh
foaPKy1HZU4yOtHyVFfGVi0Mw9Nq/awK773W31Y65iRSjf9Itlg9aEXuaQYcO1XjTSkm400g0dIB
+XSlotQ3xiR9QTe0SdO69IuOtV4X9FK5hcgK9UZQtDwHIiwqMN5eH/wyqpKssPUcc5VixBhnq5Vc
DudoFkg4+h6lWaYRVMJfEzZjuSPXsKva8LX7R9xhaVSL260xiHoe9WxxInZe4xqTOAdc3//fwHV/
1dl/3wqvVhSoH3A2whrgX55L/yt7fyvm3zf2f3kHP06m74pNGnjMjH607z9OJm5aYwsRYEKrWSkQ
v3X2rL1V/DkM2n7CtfjF304mbpK4zQBpwwqa5v/vHE0/H0w/njhOS6g/iSRZo1R+D95NmdzAchez
48QQ2oZsSBFdxpOvDK+/O7v/AqxfX8zvJohfH0kCqF9HCLjcf9QCdGor1JEwZke308JDNtxZ7LIe
g1eYwYLqWa2nCpdyNN1aS/0s3Ew+4MayQyI1y71jBDtae7ymVX3XVrPT1y4e91n7pvb5x0SfrXwP
qPuV+fFPt9Hfs/X+gPfDxTLh4SDBwfbqj2yBvsjzTuQsST6bHfpsaQDJ2sHVq/zKI+jiQcRSv/M5
Cee31XHyP9k3KH/FJcSWWQFnlEF3v18hv/94FH0RRkvssqNU3HczTTtb98mfNxO8Zl/cJ0cOPFaI
i+gvRHXLp1Hcmw9lsZc9LdgVArLIcd/4rZ0ecFrcsoPOt8oRQoPhp4e8epL7z1wPXMsCSzO0g26h
eBsx7KyP4023HIBWs/CRn+QSung6DggylVcpFvxCyG7qEwaY3vReOpEr3ORO1T+O8Ua6kW6GAnPJ
/rG2iwtdcW4/Sp/lzEoKGPgIQdiXT2WyN7CdjL1p977s3jH1Z3bctC8xneCbzKnuMvqN3QM7ruES
Wy6mol7PDp8GcXaaUsOvYyfhvNG+GPVBCy32iTtRubT9R1kfoDfE0SM/1cezSsL2nfBkHKq79gSi
xiAV1V4V+wpyemS3dJQ+gmVFcu6lZoPL04Jdhh31u1HtbR64iC5q+FjMjpm96LLzwdQwOGw5s/zT
cAII00wU0aXKXEyV8ENivUkYGF5O8Cu0eBss30JaYusLHbInDa+swcg5mO9iYaOoeyV47ustK+2R
7DtpAZM6JIljTa/zWL5OyZMyJpA0HmdgIyd0NOfB3DISYxNlhyfzXgr5Rwe948Us/PgT1kDjQvG4
ES3XOi7m45XsrEnymWQCba/tjGekLcEcbRAjz7LDTv5ViI4qXHv80ohD6Oyx91mEPpQ+vqu72h/0
e3M5YP+/Wpw7Go/FDsmeI79SXUYl4zhcRcXrRSyrXJ03Zb4LobLkcr6SJRosVcgY780nPi96a5sJ
pnllfh4uWGMNF65jgaJY4NVlR860C7zAueucffqMlfwe4NJ6nDbQ7CVbKk/hdB6uBe9juk54TLvC
ceE6wSuNPItLLNrFity/ls2tpOOXtZ9JC+MfzZ5pNiVT3hTcrHzSpWLD/SXj8Zc8RPjdzZx6efVq
IKxUG3jolhNNz9ZjGm+sx19A+KqcAMPs2Bf+onss5SUge4AKjTDXC187tq3lvB0/5WGP0VZVbbJK
h5nwPwPCd1vC+7li/fVX1XjFmrAIIe0P4AoytrZytP75lEA1/mq6fzt+/Qlq+9Od/KjImDKQ26qh
1vnVRZ2u/0dFBoVDEoft9eo9SNWl7P6YFSDgsjYjtObX3IUVhvvBUVP+nbKGJzVeDth5rtjd3xkW
8NP6qVR+fwOYZHSstlTsUphAfi7KvZQnZV+y6ZKW/ipN6W6cl8sEj0Yf9cuSHyd0I/WeA/KlJ626
q++GSchsqZrsQNhF+MFyEhObB/ilS6hASFjxBcsLw5Wp0eNzDN1BAGFxx9FJ991OfmNlpOcXeD9h
7XQYGH+dU6+5k2RvqL3gRbWVfbkbj2S+9EQUO9ZrvGmeUBJxmK5/9pq2SfeiF5puGjvdc9cjAjmX
9R3GdyaMqf38bb6hs8VERVB3VoCdLjyDN0XdztpNGe4MbaNiPNg4IaXU2uXirug3kezKnrmDmnNO
Y14b56KdvRuwVypPMX2WAsOLBttlcbH/HVO3AeLhkLA5KnFzei8OEgDC6MRsHi6k7DSFLdwWT/MZ
1SHvIq2/nT+jm4FTNH9C8skNb4BPNez4u/KwW+pNJWHKB6rmmbxL/TmeeESv7N123KWhU+qOIHkN
qS0FvDKv22o38mjzJ582PYcdCFaF8QRsPVd4bLHKE+1ZsFklFIurS35ZHlXVDQonD/f8f/1TLo5R
fRcnLv7ZnOfYNM0vC8NGZxuJE4z28j5Y9wD3tXpjEP0DbqG6REcIOE+OTsdThSXYOvzdUaAGEeHj
JiA1qUewowa+Blir2qEH2ghfUbS7WPXCa39aKVvTUf2m+QMpq7lDONGruVdkm+UrcORzeTs+VoPT
3oaH4dN8qyR7/EqvwUt6MjxE7L58R5XUWTSk+/kjhmzDsQhzhO2Pp6jHVH6m57jPPo2PJXKZL8dv
s+EWcHMal77Nqxu7+WjxsrFspAl0h4RuevLreF3ZHJ/a/XgFS1I+iZEsEyd6CF5ztls34k3mjAfW
czjIPilW7UATMh02fS1ZSqMjX+FUpiMvn4HaC/KtVdNS2gFW0pWdvWpYXYrmrlZGX4wdQzuq8Rbe
kq5SNdzIgop0pguijZqXl9y6mABsOhy/9pI1t3J+pDOecVEMhxkvrmuazbaVBhuE+KnpZZNysYLF
m7pTpL0Xl/lN6Fq3Mz9MlZ2tg67Ni7n6OF/4BqaOatydm7PSQd9adoX4LX1O7LBE87q8qXzljS/I
PWrAZSLth4vutHsJM4K2e1BheHITDXQvegtlj8KlwUGJrQsbYjd4NBwQhc7wLY3vvHUL4y6s7tSy
f6vGkFIc76vyiWHyHBUX9tL33VOK+FVvH/orn0vQ0txyNcu3g/ihmkeIJvQkLVK2+bRA14uLh050
upjEXRhG5hYOWXAQHmUB9BUykqfOwHXjcGAdfMijczuPNplWJ3W6sGAUg31svBekkmhAEPNZA8zT
72ZsDwDtoU8uN8IQbbAMpucfPD2gSfPrwbVwM6Mnw5UeND2UjlDNDIe2KR44fOp80xWvpLv0twtx
SgvEuuaohA8DfNiuvLal9jXNiqMXH5r6XuRnzQTjnWkeoeR+aedlRyMM1rB6gx+T4sFoZq/rPRrQ
KtTvx/YlhMM0B8dWSFYCnxJf03lBK3iSrc7tx2arszNY2x9opUv8XpKWkqhr4wO3Mz+X4Uc3fNTw
cQHdsUtxTRi2y412AyhvYlGbj++yBEmU2QF7WNKaIE7c41YKodNOrM98K/Jhy9GjsYybQdbQ2Zdu
3EDCAhZHqYmh6wPv3LhSlIMQVcVF0/r9SDuMZ+eWDUF/BQ7ul7NZf6AtLaxNzBE9uQKQaHPKeGUV
uEfdb1U+vrV9KazQ7eA3579yZkP5pn6JeTlZBdjrK5HfQnG714/Cg3Kdn+Vn87nCgFR1WpSSbp2/
1sIZQ9ng0J4BuaKJLt1u3ycujQfAi6xhkyFu2IdyDd+2L2J3EnnHPhaSDuKDgeQ7cvvBHqzuGOgk
3ZCLS57WKWq7EIrfnTZbF9aeoaBtzWP+0eiu/pBlCkA7juYwLZdDl5yg3ZZuNDsMh1hspPkndMLV
uaMqHPjEFa+cCrbsJhx9rL283nHwGRaeaHBeMIN4Ru8Z1rd51N20emTLBCVAk+mhXXNXKc+m5fIX
WPX28FaJJ1M5Zx1KbNXdtIbHFdkyN4g3lYbbf0MttGWFkrKFlJn1u+bcj06uuhlgsuY2OHioO6SQ
1ng2p8coxT4o2lbTIU+cTHdKBhRc3tGTDo4gbvOUM3Z6K6c71dgJyhZ+aKv7Suu2y6kOr4J1KMme
41nN8LRWA03PUresHdrQ73u3es/B843tPOzJLX6ZOSzE9oW6oZ+HfW6xZ7/nOw3Fci6vUNcKjbQG
J/HnbIP7oTom13ISTnHs1jvD8maEzErtT7d8vPE5Tc9iFbjdbfvZ6qe83BkDaKDfDdfRwvjfl5JN
jquh4jao2OqNplG3TlV7hp+WUcDC7TwdWRml6nbAqrDfSJzJcE8jR5aOsuoptSNTgPl+6lvD9CTJ
F0dw+vYsp+tbhNu4IuxyPACK+/4dBonBmGR5LWdIbA+G27U+55NS7UTZT5WbiZkdNkEjE9Pn1Uws
ncfvgNZ1sFVCP2SHIm5S7IEN5ut9ph/a2c/IXDsr71l2r6demx5682jom5GAvslPSC7AOHHxlGhT
zHgceHQOkkQwxjYf2H5u52hba5c+odrx1mHuSFagJ8X+ULmWfoL73eb7Yt7yBaxD9gwVHYYzNMcu
kw6xvtXVXV6/j9fxDNkGKjTs/pX2HPGuQiciI/qxXR5TfdPE2zr2Kmn0CdKwu3Z2RWVLn6Re9Ohg
MUFjt2SFex1TdvmgBl6rnbrRMW9YuJHUnA8bODDmB8ZOSuS0wb6Jd2N3slSaT9gVXlfstXynir6m
EVhCyIiHfmsk0y+/NeSt0Nzkxo4JOVHOkLZmBOXplfNHwwwKrXQvsZ39jNgTBdhW6bsQWnD4XAzW
1uCQHxLJiZ+pu2nDIc+2s5uba0TTql2XklJvnud4E7cD2DdLqsZjWA2G14hCHL2CF6yWyUpmfVgc
AhrnJJCnP3I+OHXsQ1Ctelcwjlb9qlabEDK8YkNFiVRbKpyG3qB6FYTKC3iN7ybMYiZneqcFMbW7
XqfBrcTxznJTz2+qyRfEIz5pZCpmDlTbcN7KfFJlTVxj7VjhRVHcIdgMqUaXewi+mHGXF5hCMu8h
TVEkfhMMMGbO1pl3WZRFZ+01htQbkIl/lOZXndHzfejk/n2Md9IdlzCZLWRyLQPU222nP/SNl9aY
T1MEt1p+I4IX1DWE52MjsXAfES7wP5l9MekMqudOWTbEmzutXm84BZNk3wmKkz6nYNLjpq7digWr
oWzK7sQEG+MBPW8h98LyTpN9kH7JyrPGFTeybwclYd0v3nTtSbB2lfsodNdq3EQwypGslNVWZs2d
jn61h1OzUpX5TEoTwwGU2vYIz53UxOhQfejgUhMGY84Mate4Mnnf2rE1HET8Aay0sdio5VdXT9u1
Compsau7mrG82ikh+SegMPs29lMcDulu76N4W4mbeCI1eb7S9sB0xUOMCJhXS3Nb8jiKB+GR0xjm
vbEe1qd42vJHj1jbc3KGozez3BBbmih8IJcJFH84lexqyYOZudCcrrHuh3pbmV+GXvMEj0aYOCuf
WSSuGXo3OA+hpFxOYbLYwXIdo6fA4yrqu8sYQeNpRkzYdmGkexyBbCQ0Bz9sFO5Q5ZrxNLHTT3yz
vxu4EqyxhRW4LY1Nx3nkoB0BPDGfMFmFrd323pJfWkpFUdymw+Kwfdnm1V2onLXiKMB7V3ozg2L9
id263e4ivm582uxID/NmYFbsG8v+RUBxX7XqLB3wd+Vl8TDSiTPnl86I5KwwJOlATdW6x1XRJOke
brDANOCzLOht4akg8IjILrs+qdoNHTJXSsnu41xB6a7CHWXK2uIkZ83hBiJA074qG/Mu1BM0Btvh
v0gU///qwvSv8JAVOYdeyyqS3PIVZRCRu/9zPMT++ki/mj9uJ/50B79hIeTJ/cMGiIcAifgNCsG8
BxBE++4e9BPtaDVWYdvKcgLy8a9WbT+gEPawMssObIVUyVx3Gn8HCmER9RMS8qeXLgHV/B7/Lvuh
b3MtC48DKpSWVka4vidT4mpPIXV+M6whwQ6QrWx5w0SS4UM3bsqSvq44hCRqMbdA8VluaDGnGvaR
Jvps/AaJzmM5mUVORKPTjsuZMobkKIqcD8vEebnRK3cUV80fHCPIRT2WJMtEd2g5DFTNi9UNx66r
R48vfr4dI8nTU+YOiHTdwzJwFL32zVGC6Ak+SvTteDsx6Fn6k1QFDpMFC8uFclDarQ13KHpRIJgj
y4vhEZ3RJIqvmEtklD3qXYtuQHNBlqFK2bNy0nTNNfQ9bWRIspjpV5gz6w5DFmkLRBCn1m0vHVRA
0eJ2AmzlJIbMOzMb3jWDXaiO6FTkC+duBiJBBkNO7pDdsdTIXe7firCSYQPqIi4UYLIEbmLey4rb
69vIpLngxbixeJoz1zimCOKMR9G4y5SPcHStZ6mwC7drNv0pkh0oX4ur9Kgn913rQTTRH+PX4RCV
20nft4hogHN0V7s1wZ0m6rKDMaVgsSW2DSLdJutRtilApS/eDxvFozxBQUbTJLrSiTLc78zEj58z
D/AeHiQNUn8ez1B6tu05dSNPeynZYSQO0LPKqlhVPMR/tR/h0YLLCYMD63QsrSmY2VYOH5QHi9yF
6F6UcbsUH8PkjtVpXFGIU/FeyZRtuoSnIC32SizYEV4jUwwk8hKJb+tlIXpsILjgZOkJOGlkzON6
o8s5IqFzNE91O3tzW3nhZrzQX/Lf0+3aYrgam/Md12fOB63AJ2qcywzJjbcDVR7d/gr2nYcza5Bk
8vWcTUyB/+/mYpKCphfGnhA3O07lhxJLZBNQ2qA3oS1Lsno7LS/hIO6UzGPqFB5HyVbvOd5Bo4Tv
fuIe0DrJF1P7Uhm+KD09lLzZGtvq9Rc8xr31by7oHG/SFVxCp2btRRqyRUHilr3OmnpVcyYex6ze
4dqZ8HL8jkXNFN+Nl+WmQDzV0fCgql3uUDvSY/BJ8BFQXzWe/IPByJxq2AwZPTyyYS9tYmc+g8Sp
9yvb23jk/aBvcFDBjKyqboxbjEbBylQNsY3bPXUH+aU5gLJV22rbBwhtHXpVfn8KUB1BoKpvZcZ4
s+FzZuV45iJRMXmtVOkqx3zTRFqADndnZsE9FxZEsbmD3Kflq+QQmazw1VbmsSPYNlmFid2VCqxv
JSh45iUBDRqTxI3HxhZH82IgJaiy/HYqPSi3wIywMRigVB4ndlkLVXXv/Ppvv/5UUKsefr1Vg4+I
Yqv4KLY8fSh9RvqVzDSGhOd9jheuKaW7ERPcrEk/0y5aA57hh+0hHb4p8YZeSoT7izq12yj9tpp3
8ctEswRHrXIL0KhTnt7Th2UP5arPcmsTeMFJvDulBgnzq9ohRWehdyD4BMoUyMC+uvafzJCB5Rsc
qpMdDa42epJ8QDZB01KhM7ttL2g3pnAHcdunAapkn/i4OpVs2WRflt4PVXrf5fHXbKWelvGxLe81
Etzuos+3zbTPdbxqj/XiciEKMLiC5baRD1Xlo21QKn9a+ZiHsrsuyxVv2yraBeO3Yt6L+bMwXhN9
navTTaM9dTMo6zfdQjynauSu3U8EyCdnctBEdSclFxHjpIhmeCViQ1CVpTdV2cntYQ4OqeRpyz6I
KvgjJyPc9gjx+m+DfNeWrpyeRu0ENu+QaXcIlR3I3rgfYKBwVSguP8nCoa/FD3+iN2IYSxCSH2Gy
YPO9ONr8zMvs8jcZfEhBXTBvWQdCOOmtQw1iOTU8ldFyMP5C3Qg2omI2914M1xpapHoYlNuI1aLJ
kx0iO1+OdXG1+CRBKM09GohS94L5WKQfcfOkDV7KwBWTeT5n4CdrZA2O/4zbKui5S+fPZ/9LIZRk
Dc9qeITeKaquWDqGyZTGXP5QfAaX/oMv3IokXwcG4a9GP3epY4jgwMxxzmh6Ipu/DEXuTm2OhPWt
aGhtd4sry0/W0/gYL9t+9pp+A+5fKhv1W7x4KWcRhJ85vasRCPP+T65ZchjBLnJqap5LL5m8/RIq
wiy1vRUe6/CjXxeg+VZbeXvoSBG2Fx8cq668K+3Fp856uEQ7QGGO7LzKXmu/8l2VzwtxIPq4Q6o6
r/q6e/xy3Hmo9qH+kHI8Nqp2ZRykapNBLTqxcvtLo8cBXAgpPLLYRbynVQxj0esyU716Nkz0Xf+n
2e//3XpVGQclAys8A2dSTPb+Za/avEVv+R971T/dwW+9KsaUqop1k2qpv6rdfmtWJZxK4O78Rv/7
sbcjSg+yDF5RkBT+YZH5W7NqYHeMFcR/ZJ39nb2dvjajP7NFVhtCFSN1WDmsEXntv29WCbu01FTU
IH+LwGNLf4QL41PAg648VVzh2HJsk36HfL43HGQZpQXz78TWjZUIC+iit8f4OuAULGyE9G1JyRih
IJE0gMnTLiaeqdpaxYcYKHzP2c7kN3V1wv68MuhrTFemm+uijRKnD0FgA5jF0D8qcR9qbH2SvWTc
DOJeqw+ypq+shVZCGoU4DML7sAdlGIxNYG1z1M+E2NauHh1Zm0Og1r4GBdtsnI1lt0C4zwb8qUL8
Yg9fMhLS9FI85mAcj9Nt8IJ26sB0SXyzk6TfxjndZIeoUx1z22nStlgxxj2oSTr5InFU3YMFJDk5
tRnCwL4O7CQ1EhIWNKxwepX4oW/fEMYDqdbY0notdIDo1RrvFDkERLk3C/YwxsEi9meAkW36IOBK
+BgiUrPAQWjjjHYzXsv8YLAcAzjRlxk9AOD9FX7D6v0xME+DYd6BEaiiLQsOrWHzKpW3nbBtIC0T
0ej9ki6A4xEUvoO+vI3XPEcDOBARs3uIq51W+W12S00v43fsu+z/OUD+k+U/Ex+rf5FFO2wnlUB6
9T8Zdn+2ivvLX/9xfKw2WWuckIh85Xu24W+zLiaivxfE/l5Ha/y7gh0JBwh0hNV+hl38j+ODmxSU
QAbhCQhfEe38rVl3PR1+Oj1+fuHmH5f+oyppQtG3x0URjmEpPhsYiNeIsfP8U9OCTYV2gMEJvk6O
s5yXScM5ZwNBddPBFf1Af7QYVxWAdfwc8Y/wAcP1/q6Dk9LZR83r7Mum2H5t2D9FTz3wJejRY/oi
C+ek+wDUsZZDXW2S/LCH6IIXzowPxDqBNh7HQRE9teZX0N0vtyPNMDXb1cfnkXPiON32bKGUAOmb
Jzfu6Jq55U9Mt6CXbd7d6fTW/yXfi//77KD/Ct5Z2R4WVBUyNbHZsoBM/nXJnJvyJ734X/7+j0te
hphi0mnK8qr4/okVz00UUm6F+/6Pb8OPiqkSG6ciHcOJi2dDVNZvlzw3yRqUnB+W+38rEojC/tM1
/6enrv/BKrGWOtFQMnU5SMxrrFfrQj9rkkd5rJgPuQ4N8PUeq4/kRrkMoz2DOrzoN8qLOh0m/UVV
3yPzWwNqLu4s8jolbzRf+srTb0f2pK3THj6Jb0R8tCuM42eHrOeYJfEGe0Ulep3qbcfARiBJuyHA
+019QG4Jna783+ydV3Pj1rqm/8qpuTZcyOFi5oIAmCWSkqh0gyIVkAEih18/D2TrtLrtbe+uqXOx
a+xqq4MkiqKAtdb3RmmV0SHpv6jpEpSj587w5kK/l43bVNvcoxg4okZVHGhhUJwOgn6tbQ2yHRgn
Je5PEy61l1e+nC2E+7xZTQwM3lxwFHj3NN0gFxwhPmI8zpyYPwbEVl5F8pJaSJE9PxYWHhsaFHuy
4V6j23km6y5BLVJ9P9wW5ptylfbzvHWhXzQKGZE5gBbZeXMYdqN/DNB6h4njM3eC9VrNg3fyx+Fh
mAgLRCkwd2hF0Zgo8zh6bHeo6aQ73hAkJULwklGUMpNuwX9ZbPbSXX8bg+RLd2Ni2lL+rG1NGJ/l
uKon1kHfVsgscki76Zv0RX224BQP4iAY8FUBr6a1rLEf+eE2KxzwhAgkq0kXaNln0jPRSEromidS
trz7KbobYsFjPDDfea1CqV+ON+ByIyeHIKd4vTpJkzxekCeJYL0AG8+GlV+sxNque7euvbnBiSQC
NOcT/eIxQDwSwy0ieHxkrZKu4m0UrQYA7GoeEKiSoDitF2AXMALeEviOJx1V7+IK0Gns9rnv8B6i
iUBiJndACXXD625O4bPBNtqY+Biz6r0vB4RNNKV5Gz+xy3ULWA5U5UsasOTzEDxcVH9TQ9ZVbQJA
oY3v4xFYIuDol4TZYlBcTkO85ZMVM9r/EqliEIyePG54qZU58Eq7Bz0xgYbaG2CaUl4N5vg/s6D+
p04qfxPRQY7LXw0pu5rmov+6O4XJ10Hlt/K16TM/11qSZ1ktVRZOEsd/A8U/pxMSPDhBcLyX5A87
EWeaz7WWBA+JLif60Dhk/CY4/Dxe6MQv6hSzgYoTcT7Fl//EdDIpF78/XpACgoCcYH/ZwG6gTkaA
l9NNmPnV//5f0i9RT9t4YCXlNlFDrZ3hRlJQ61iDQhi23E764wuseIKF5MQTJQs2IBXWv8jRQZ+C
YvWPzNjM0g1Ub1llrpu+LtV9rIYm4usq8LgnqHLu3EbTsgozfF+ZQGx6U8lXqWKMqjvqbYBZlHrw
9zqy6kVHsIdKwEeN1ky4iCChU/aH9hEDwgQxEv44pYNEXdZBQrf9JKAjPaRNvKh3zYLkCyyYviDL
z3FbKrmrpxlWf6HWIqLGkrjWrj01ZWj5//jswXHZUmSZA8JUT89w/dfjun1Kz2X46r99vRH+9DE+
7wnlV8ZyJnVyY6d5fYpj/rwnpma0KRzZQlH7G/H0eUtouGKm5Bry9GkgMjXuls9bgnfx4Zy39cmE
/5Om9j+Z1/nmJz6N71uHyOILfb0luB37KgoaIhnGuTHcds0ZGAt+4tQhkMdsgUyquW9QsrdxviSL
etk1UCmbS0vsuAcqJj6J1o2knLJ6RYbILE6rZZtZbkJWGAUXIPqhdWOdKvRimpYvc9XpTGOVBTuS
zFovWiAtyKRbs4G9zl59U+1nJZyvBzieXpRnj2OzuJDhlnLcyHeYIbnNnkLPuBZ85OkCFYqBhEe5
i4vHocABqDgGNEBaNPsmNh6H4W+8MIb5hwGFa4Vz4VRiwwVD1/v3L1dhqkKsB5m3GaGi9CfyFS+A
4Ai7LOslpjApHJ2qemsmc7iFgi1am1l1LaFkFSNrBxmBzJIjkm7AavR0Bpjw3KjpEdEtzT5x1PSc
oU2VcMy/VNzZV8YDxys3yK54QbI5hV6sWjKRijP4euXRsmZRizvdVsfV6K1F8viya7I7sT6/vekC
AQAzVbFbwjCFm1Z+Rx6aKKtLvSdCIwS4P/och1Qb1ek6DhHjzIOanCfHeMetgh89IntrMZQLf9eD
/SKmGSwnfoiVVb8LxM0lZJkCp1+W3tuwSKNd8qZfCY9dNWvBOkw2fizYttk5yGkjZWaVdn+ukLsE
HE9tQ7lJJMeCu+RVRLKaVohVUhSW/VM2BrZX3AwVdpiT2Non1Uey2lizwDvW5C4G5UrO1klvZ9uE
BB7oyLUZPsCuhacQvW4JhGmL2UaDPSquBuzj62x18XZ6cc80du61hT8ueIHPACfCA+JwbUMqgDLf
6WSGSNJd0t/kwVIHs7NmbbM0QOcPQMF3KM2scOYj8zPlRQ/CpL+2mDzoEIi3mewUQP9OsyZ1sXxS
9SmMQIJtxUmmpusON4j1brwP8rJN5yWzKGIwZNcoyzg4+knrqiBcl7B2h8QVoIMo2jK7XRTPdQQk
19hwJtbrcsv1cB+ToI66pGb05Wfu1042iHsrlBAfxLciPnJ+MtN5MVVcAJnpuEvHfUni/5EvoYic
a+0BmRRCT4FDt5N1W/w22pXOXac5dL2g6ZZXaXAnqwdJhXSF7+F0LcqzYK8vkq1AMc24wiCPsAe9
DgYsSuXBny7Wwkq3IP2GNHcILA2GeJWhTKRx8I5IW35+q0q1KEO0rdRyp1u0O+iVhrxx5aND728S
MprGa3HV3xTJaYpg1Ki258x/jyRbJZsRYFBy5HsL1r99CaprnEWcknUoiPDMkbp7EuzUHnHRgKvM
IZSSTa/STX9GSRTPxHYdqv4HEV0f0edMyFg8mrZ8x0xBu1iOoJ2XSgE7LAioyPGMhidUfm2yZl+X
tIPwBs+JEGbi6+Dgi/6s4W2dGSGM4dF6i+SLTfYc4UMuCEBnuX25oMG+n1TrMeTMYPcbyiy8yA0e
oMcdbAr8ojvhOkSRVHHAOPjelTgXUmRprhmgP1553KDpPKOsQbaP8LSXZB3JOPS7A7JeXDdhjGzT
PFeDG8oHGCDRmIfKiu7XmBwEblbX0knfsUFFh3YR+07sYQ5g+uAht526iPPOQV3HgpSI0JxnmQbX
IeQO0GCDiGF6qIR3pb3vldUCANXbcqUJp9IjoWeGmaJzBnNVIY55yLo5CksI+A5lLK6DZRvcpe0z
bZlQNzzBYEbUn1e+WxUau4eEESDCdkbiBhirYfiLHGmnN7caJ9N8Ozuo5/6KwaBbaRi+wGaIsTwp
LjpfpEGkfT4V2T0UPQp8TndolRmEKIXLDrXlEtMnMVQc0Qk2B4WVIHgIgp0pbou+nu6miuUKpUG5
e5FYl+E9ClitCS/luh8jGjeHwMaLwDIrtujMDUTteiM5raDO6+QUZPfwKwkxJv2Z9PcpVrckrJXL
76p/JCrpJOwIAglnE+WPa1CdVn83SOweBbdY38XJzcgEKF1nfbPL9/py0+cHfkX68h66Ekp+kGfa
O+Ej0pJYDb9d15bNHXRvHB6IIUkR8b7Uhwgmv8XQBSdrBA9JvO7t9hBdele6kGAizuUXXYJBxQgO
4r3EkNYrj7yGKT/QqJq+X8ruV8aRFj5oVhwWLbKHSSKaLIt0Hnq0mU7kmpKs1Mop8DkW14q4o4kH
NtZ0FIKbpxwqW3/wdyAUC+I1N6a3LbzrWN9Y6o3aL8GeU/VulOCUZmWANu1GNzcegBiifyoCsXpf
p/z0wtuhu4bDG5+zzLGkKxptSJKWQiDr+E0jwWQEFMfFE9uA75VOic4yUtYBESDNogpnAQP8LFr7
ng2xPb1ayrNPJ0rGj+cmqrDzELyybvNDp98xysvhLZRa5VgiGnAZZeZWtRNzIIznqlerWYGaH0lm
Uh+VgPpUrmMI/VMrHNABCv6+wnIDcw+GcEl37PjsipxWMl41TQ1ueoMrAdW0X69yDLwt/UNXXXCl
q3Nvyp1eqOozjLsV3obmTZLBR7Pk4uIJrgbZkQYDy8yVStvFrOlRI/pcpgGZPeNtKWDPqO6L+tB6
j79oVSepVVzA2Q5TXhkzO2P6c0xkWTc/q2iEEUPaKFy02lXEjdof0wURA+zA8bVSov1LXM874g9R
tv5TEYjzX4y29RLJyL0N9yFUq9Lg9dCfvPGE5rGBq0W3Q/qehH6wC55/SUMtl7qID++Z04cVN2Bm
nGBuwnLnZ3YVtfYvctzlXjJyLCLZLS1vooTEtr85e2l/dGl/f/T6IX1JM4NYyn3Cw4wWbtSQbqSi
2UxW0wTVbyrd6p48O8mOiqrQll+EwVYOBDCsCG7YS257gqR36rf+2B9z4j776+5OckkhWDx0Tslo
V7oR1amzfh2uCCNbKet0pa3l+QiSMThe8OSLM9Q0LZW25+zwPzJO/aciD/8S8J2aPCa0gBwxUs7/
Cn6wg1P9Hr4lr1+Hrg/k9MfH+By6ZCr84EINtGAfwxVjzefQJf9KLQTh/NgV8bTTCfINiKDRQefz
KGFAuTfNat+mLt7FswSbhuP4SO7/GSCCh/sOifjtqVPCo1HgQGgocWffzxGwngEHoKrbyNWpnvRW
WAQbQtdh4vdRgJII4RQyIs1VusfqqXlKQTbHk+KkijWTVxJgIrGIuBOytZA/t51wlVkb64T2aRow
8A8F1sOlPinE6JGxpZVbXXE9tIBZtNSNRYXuaT1yLGkd9F+pfoTiCIR6MVrWAU1zRBXxLefFCPwO
ZQ5IMb/MECukLSqPvAXoVev7huMFlp/8oSLSkVPRJA1nFCIGuiE8MFqdWXiXXe6CFeamI5CQVhsb
Qar2PmAJAUuYkvExBf31BCdCw2a4G25DEpzj+RR5zgEI4W7kihgw30LRSbu5r++kGIm5Q/pSFdtS
sKx7O3YItpoeAhJoZNdPEZRhd8bfMXRYAl1lhTrL1u4wcIFtkuMsuq91FC6BTJE0gZp2B9Wb55xx
lWQxWSHyA2/xpCcTpPu2RgrGbiS86eU6Q8MxvJrAl88psreJrI0vxqSkK5VgNWqY+ie1+XjILHWR
tbfDtTIZreQdwf2ubuv2uLqY+PCGdNlfHoVbJh9r2+H9w41e7fXoCqjdRC+4ctonYd5mtvYanttd
5uBukl4xb1GoNj8W82PAZJHIqP3a4EH0jyT+k3/AwszofLHW/DSJ0SzaF95ikku7LW/Zr5tpb331
KLvANhgKtgDxa6yHyhZW2VAjI0PnhWuOFwaXREL+OvDslJpeI3Jv0FPhJVDxUdhUii3eM93Orn5+
Hfz3Frm7POXXhwrlJSfdOvSD+gMX/Pa3f/lAk3Tlvz+s+m8py5RK/N1f3A+W9tC8lcPNW9Ukv30B
/y2fPvLffefvOcd3f230Fsk2BoEywYbUvxY2uyf/9AfmCybq+8//XARBnkQNlHNqkfhB1sxXk4Cl
LB1C7DtZM1U41EHSLw1hpsg8rW9LoPorMYoUM00Q7wcN/DNLINmLX7HYaQWcGDQg3SnSA6v5Dysg
Ksy8sDoMRvqYMEm3wqJudXoXlJw9lgzlrdIcPEaNpoFDNZroUGI2VEgBbiN9Zr3IHM0CshZC37hC
7llyNgqv8uZlyFgztVVJHGg014XrXn2XlLeQZh87ylcjotGQlS5KtqDOuBV188pHIm1cEzdxMMrK
JqZ1VfrnsXnw6/FEidk2kcPc1jspXY99h3e58pzUHDM7aIZ5HRrFWjUqbaaLhDkJdq2Vc9mTQ5Lz
BN2pZLIQy2cZeWDYWHcKGcy99JQhPUseMsaXWJOfJQRcZTGJPVA5X4ZlIPCt1BV2cO/QM5UFHE4a
3TVC3LKMkun4mmTJqUykVaPyLMrEe+pSDVlbNC7UVoJh8zwXw2gwXpZJAQ/38zfp/8vt9/Xu+z//
Gez0hO6q/CdLSP1BXhFA/OVhJcmL5q3+elT500f4vEtljASELuEl0L4Dh2Vq4ql1hxj5/R2f2DB0
iT6dG7ix+QCyFr7dogSec49yolBh07mzfyqEwZiY5+/UGBDxombQOaRZukaK6veHFDMU0iiOQmTc
OoWPZKrty8Kcaow9Jmh1nUWV5chNsqlC2iA0fPstdjfqRPRLuuHJv8eZilkm59CC/leu9tQ3H4bw
KsKZJ24JUEM71b+KAHZDQcU2vTbe2IF30vfBs7Qli4oHTklvac5c2idsCWBAStDZka7EDh5md0CV
IQuKvAg0GbtAyASQ5ux1cm6sCcBUBKSa2Z1ePbVANIQoM2Z5KE67+HEQyXxLAuO5UVoiIDVlOHoq
dZ7DamxS0c0k67npWgU/rpLVc5BsFe13AThFylD5kiHQrLz0t3Sof7SS/3r7+7gxyCDRdFgONqm/
mQMwl+Z/uK9+/PRv95VCDInC5kLW1se98GUEYJ9VuEugfZg+JpnRl5sLaZRmUQRPpwZ6lO9urmm/
RNqpk1cGj/kz+x/c5p/cXV+/82lE+EJGar0fcjWqwmbKL8hCR2QTMh+w0Pu15lokWXlo9SazJJk+
cSnbca2vLi/BJF4OhxWGA2L5xS2n1FnP/5KxwzYhIpO2pUh2d/1rX65x7JEUzJU+1PcIKsUM2w14
MqY2QrHsC927c/QQoOrcKPGGjyszHCIL/sA/AzVvQIP5GBPv/YbP69MtHUcCWT/l7vJ0wayfiosa
PYDliq0zLIJtYe39wpgFlYVGet5Q9YwTKHvsEm695DEcHyX8DD6mw4xo0wsOULby3jWMeZfZFvit
ipF31cVzr1r0xpyMg4gqk1cTP1O7urTz9AoDMohdqNu0gEzWErGCLlmk45xbX0idIN9UROPqG8JY
8ieiDvOBiPTbtFwjr7eiKa0VZ6bK7dzYPH2zcPYgYWK5qxNHJMerc3KPxuQ7+a6w1lL1dsnupWem
qsRyLuBg1F+1HLvHD1+V2T2Kr1N3GGkfKg/Go+ghyHPSbUtUJfKKxDvCQFxoQTtra8xKswgTcbAh
pt/ucRTzM2imA3dKAnqwxwaTZ2DSerpt4AVG5QqbFToZpBziCnhaXAUPyMyehHtza+HkwVn13C/2
hAvrOuODq5xoWK5BF1V3UG2wa9VaRExmPk51oJDgfmI4Ruhs2Ii1ts8iB0dD9RHwWovLzORTSJ8m
oh7IdmaezXyGuv8COgoV94qxm4wqy754bkv7ckBag2MWK7N0q8xmqGSSJDGWJGJJt/FNgJPnqd1h
ikhthg5ecgEQ/0RxD86lvsC7M2vreU1Y9vIyupmOddnuyLtOSEW2o9QRJQcANlQxhjkYP9Qclgik
y00uc4+rgHmvsk/Va0kvOKkwt+VVGTms+/279dyemtvm0TgSn0WhkvxEbEz1aGouObgnFXj2SP1S
SttcNeOLiESRzWIksCj80d7CDBgHA1ZTSrcFyhn6uVOUR9ZkXA522Gr7m1g8NvyTd6rSfntx4OPh
kWhESjd9s0Lx3NeVnQjhrK7F2aUUbWTQDMdYXBu34Olci+KUUTTL63crOyocJ8k8JSWgEI9y+1JK
t4H3T7ru29/oZz9mCwILWfg/ulotkdniX5tF56cyPJ8Y8L7uLH/6GJ87C7Q9LlRN+kysZI/4BJeU
yfoJZa9/ti9/21noH2XzmP4TP9ykX45tSG/ZAVVD/zgB/oTCRTOnsenbme33py2R3MUR8U9is/S+
H7OGZNuNOBlDwnOIsLyC4BiuMfQJGzNBdmaCx+gEVZFPld8NPYEzcAN7ob8OEKO4aA9VaWM+4TdL
2ndjIi5YmYtdgiDvTDs9b4vrIXPB+qlUDhaYMe/EG5j6fk9uB6JZmMFg63P/fvyi4LFjPIoIonPG
4fryGEYr0oGAT8DoZY8JznISaJbqOVBuWhQHdcljQzjFEIdnQl0uyY01nkRvSzldKe8ojvLraIdv
BQBqeK2QJmRLFdXvZC7iX+vqFrLZSlcXCdp5XrAEtRrMJUFEDxIi+IL1qcRLoGtEThUzySdp29tq
W2J2DMrEStSPQz46AjbEcKl4mAMmw6CukK9ZXxbsCYLP+PjceQ9jY1eMcmS9yHO8A+06yK0p6Crw
iele+GrhsnuR3UXAlC3PU6KzPbla8IBkdyY3kt0LrjjPiJDaSPc+uIqE3B7Wlld7eBVm5+fzs27v
VPeslRNH985LQZMwJrS7eKPRegmlv7rxEFUMr3jxJwulYXdYebRGW2SGvEjayonEuZkvRm9Vsd/0
e3+Nu5QQry691qkMQb04h6uik+u5wLyFpI7AgJJcGChkvtGJKaumVrEgXKXZ9L6EY4rAN4w2ZJ65
ArFRCmkbRn9Ffx0juw0vFsjL2H8xEECAVelb6coAPAvo6PAWVbcoEzacdIlTgLhAnwJLrjwsHYQA
QR7qxFNxjZp3ws2lfef3AMb4Vr8c5e4uLI6peitHuSuMwyxJ/VMxNoc0zlfJkF2RqFPU4Yo8ZdgA
jKoFxUhsajlXkuzfDxKXX7gAL0iuldg1+jsd7YWYr4LhYvesxqG+mPhUNUHHsMbbSJIOBIjJ6QmS
Gdwx6KnItGOYy0ZxCFkvwAnyJ+QWUywE/JuFdXcumKhaE4QO+6n3hxyNDuNHSUXacBtjAvE8qNMr
Eeyzk3epDAA4i6GHZ/WTeCOR5zazWiyFm3h5FjbArYSVaWdTXYdsQx1OjVkO10JpHpikFy3LaIaB
j6pLXlLCqYjglIgEmY3J031BA2FEo56DdrNdkHNhBlv9MRtpimLHm5m7zM33yamtb6RxqSIHIHTl
Wb2FM88taCfOAPW6YVybNU4yrrSEpgY3VezeW/mXRf2qEKkx8to0JGqmuyzdcDl3viPzyBmR9+SX
+m+XTbf3txaZcbP+XC5jOwrsvcE9wFdrbO9l/ChXEN6NgSuLthYOgT5X0fNkHSbbc0qnQyNDqr0k
krOPJ3VKDOLrNLcJvNJyCpI7X+KrZDMeQmY3up+u0m39Lhz0R5MzsA7rnFvqKlkcyb5UU1d5SfKn
GEq43yQmMYLMhAG5K8IMNmfE98oJJRXvJmEAJLCw8YG9LfmlWheVtYIH5JTK9ZRpU3oJSXG7BHFx
kW4oCNRs+RlLYuqUIM6QZ8SaYkEtjFuFCDUM8OYyWQob8jaL5AbfNnmhNBigX4XX9JWbzC14DmVw
1wgHjywoDizlLBppM8KBM5Kw4S25vrBf41Eukxsef3S9wCGPBYdgUNrlDZixN0uVGRoH0upM4phs
zkZjb5PYlN+aKRVWq4MIZ9niOuSwRCDLxDWT5uN6GxQi5IgWDke3KYWLF5/slaeuXMv9nuFDnJ63
zhO10LyQK5UMxQHRiDHqMyK2kORKxL404NAGfPgE+qNYsHj1ebVC8LiovS1fmou6I8kYI7ArXXlw
oeBqdXXzi1d0nt5otFSRRPI4BeEtyjXfAjg818PvDYn/jNV/PVYDJzNW023HlPs3DqJ5nrwNX08/
01j+h8//dvqhupoyPvp0OGAwB389/VDdo/8ucvycqLVfdaSVpkmO6e/BoP/1Tcqo42TUgLM+0a+f
OPvIH/Ldb2ef35+0BOFHIRDmwx8h5biVrdJqLuHWD1eW1Nk+ZRYXwrMYNRGY4Chf6Ee2CtgQuBLx
mcZjTvBI8BHZUGGFyKvc5qirPhZ6j1g+xIhzQhlLhHGwW7o/fmQd4UUsE5M9/cI5iZ2cnlvm75Dg
zP5M8oZKeRmmgClU/1pjLzWN3WBeXVxK3B18A4v+0Pdkes1Z30J7mrO9ZEVGBrIcAC11UXSOSiOQ
YawoZtmmM2y9tgTuVW1NdR73w7JpqAwa9y0DhbzNothhAUToEFlrHkt/Y4FN9wisNrm7QRXswWQs
giZYItm2LfPmouwBOg9U4pSXRS+uhbdcfC/jd2w5B0FlLUe5Fdg+TBkr0BAeetLJ7xk9bWa/GWIS
ekaIYcXPCUYQkcORNcspO6TTiReD58PaIN4JfQdEwU5c7Xv8lm7OcMxvGDJbnI583SlDMQ7CbU7M
U32Pb1wjF4zJUGX9yAss43wCLECzq26jGnM3VpiRc4ZEaPKBVcLhFFjSFzxvdkpILjM7knpC7jQu
s3EZR1vi4Sw0dIVi30Y+3cb4Cu443tBCuuTvwfriMlxW8zDbSZwbCEs0+l3IUdYgFIN+tp4NpTwj
rvEeTEpPFFFCnLIsMFyyGWTgFAJVMdB61PrhgH+ODYerJ74l2O82v7AT2mI9a3SEr/PsgiDzUVDX
tPdwhuwh1AJSqWRbB9oH+5BfjtMCvAiM2Vp2IsvRjvCR0/5BksovRt4a1mByOSNTA3RRi7mmrv9B
8/9mOmSZYHWDxUe8O6F4kvyX0oNleD7jD/hhdfzjI3yujvKvJroBgExD/g24/7o6ovXWWJgmPuE3
6/bnGmlQtIJrAq8n/jRKWtAkfK6RBr4JDJamhgsCRwWlYz+xRpowFV/Gw2mJhO1TeSx12hxIUvoe
dOz8ME1yRYi3NbNKbCpR606OyRwYy6N+xGmzbiD6JyKwL2js0RNYTwyCJzBHZzL3fKuQgFH6Rz2o
TAr0pJc8kI6q3HDZ9jWduY2Srppy0A6FkbDkcZLV+iBZePlYuWPjlbd8QE3IEKnupYYPvE99Hea9
Q8J1KdR4wp8accGJyIyLRU3kaK7uLA6ShUwf/cgBhF420VVCXXIzkcO8GhmKLYQK4i2wS4X2s4s1
EQlDv8n89HI/QPglNB6aEauoT1xFk5PMz7HT6lU02/i0mTQvsuDfWZbfOilr/1UyBYn1IeIs1rbH
KDxUVGZbkPVlmjrZojDoq5ISln6zLq111F38RyMjVJTN8sKqmCEjuuDEZ8mI24p8OKF5gzGa/3Pn
/v2da7EPYRLCBYyDBz/QX+E6RNy9xH92sPnxIb7cuiY1FywJFI5MS8O3W1f+1ZrKk6zPAhO0Z5+3
LkXC8AzfjBpfYB3tV4AeHgji8Hei7iduXeWPty7fMoIpVgId06o1vf8LXxBdRLkplETYeKi7BTB+
1YqvLHFrEWVCwNdABDJAaSldkXC7F5ClvA/kFAVuyg02pC39DPIMsQhsgp8p7tQiCOE8iYPW3pv/
PhWvnti0sT/H/c2X133/2wnsa0f5xEj+sOp8/9Sn93956kqjR2USRcKmJDbvctE4UuGwxIdp1vOM
jODZNFMRCeElr2V+JSYLiRnOsNEg0S9xYZgn0rKPKYZKHYlsI8yOdvVAjOWQO/o0GJVErWINiRZ/
87w/3C8/nCjxI3M94A+eHGM/LpdqmIpBGwibC0nKBXbSKdtR1g5Vg0R7QD4s9/dTIGZOmifZugKH
zpx5RggrR6ntVHpqYEZFjocwi7MKgT6E5WXd7brbfjE+e2Dt3mOYrtrDmF6TwCwe4sBc9/t+T8TF
M4B0PIJOPcsYS8NorajnggOUFroWQANg0ZRqgZwXzTWHSS+/ZQUsn/QpJU0LrpVZtRZoONHm5at5
2SDHNnGGDQQkIppFtr1AfiAskIvhJLUahmI1cDK4lDiTVhgPwKFIJw03rOwdY6qGoqBOEI5BEwmH
i/iGdnZ9JisVVZOgHYneyUAGsvxBwZZCaatl5wjrI9pNlsMeFEW65lQMn4NnPpIjVx2O5oKMcTRj
WDoqu16S454eMTrDIPsbhYMt4ogZfAtNGQipeTrjbNL40yK4rAd1abTPOIfJaAX+uKQzqoFRqiUb
Apr5jiBwUhwH2dy/BIQUjzP9zru7kZ9IE6NvcpbcgrAdm8bNycchs4pU1TTbWYU//eaThpl4wWb6
HfAh1+jEWAqhPX0RZOV8S31wlyBv48uPoDlco3DVSRxtOOVZ03Bu5STvcpFKrySXk2KHHGu6RGqE
sinF9dHYbwrIMTgQjuQ0DWa1tBU2XFbXDNW3vufy5uE+0mz1Jj5bmesRrEF5pttVDqRLdRWNxw6s
cTz6OFLYYGQurFuVjyLg/Y1PC0DcJDp5lGmoUEE86xQu8S1BLKOTb4kn9x5yp9Vn3uOluJYvypEp
SEhWevyG+pmDpl9dYwcPjafJOw0kwoAkE4uNRffQcp8SHwZwYlawP9vBcxKsixuOE6VzW5kUG5br
ZieT0j75kUFWfHCBXy6C6vfUPgubHTpArl33ARsMSWqeix3FA7M5mkfTmx3z/voX3PCXWi98YVOE
iwx4NyVar+EHgEhvURPGSn7LP3vpv7GXKtNxFDUrBkCTE+uXtXGSuP0uXbs+pXSULPPuVL7+1/YU
v/1wEiaW84dH+dxOiUkgFoSdD5kX0tmpLfeTJeFdFhY6Czntbyz7t+1U+xUPMPspcQyoY/WpDOrz
JMy7ZFnmXRLkC8z8T9URyn/cTnnmpsqarooSqrYfxC1DkHZjNZKqyZgfVvsJziIn3UOfWnKndupG
xwvHb7V+F6ABjZsDf5Kr3cIrRdJ5ZZcgPGFcEJxXtMhaxd90Vv+ydkuZfgA/bJrfvbQ/7vemN9Z+
GAY+QrhZa10V+PTC7YY+VGkictkEKC1RHiVQ+wHmQwuelQtm4+SYBoeuuSn1mwuJB4Q2kiQvroxm
jxCnCpa9uU6SI/HzZbXSs7036WFEOydpgUCEeEn+hDWHdBCHVSnWbiaALbZtjs/MWJhvUBDIf/tX
aPGQ+zpl1VH940uPSKEB7mYHgCRgte/2bOgL7BwEHCcEHaF3pSFCoDvs7uK98Cg9Rry0fWH7T8AZ
+K02HzpqA4gsuDydoXguTwCSlLERXLpDfaNhz9LveQsAQX8LdQHkTlTiPajB0sDvRp95fpWK9yLV
yigjEPD6xDWuYpZCKyKSeBa8od8hBUPZd7q06IdHkorzB+FVA0wuZt05MRyVP2MTa3DMQOkz3Lgk
hI8RnmrmE9zZtDDPsqusmAW9XWP4g+DV7dCEG9PJv14jLWiAWnNikaZ/qfhy3QwFchjMKINEOZvk
Nho+Pp9/wVsZdC4fFsQYFp2DjyyREw/CXM8Gt+3OPmj6WWYynfEn+HP9TE71bjxW+2Qk+7PT3PG+
0eDg7HiE4pllyh38PR/twWdPNIooohcEwk2RFUbyU0oW8TS6Rdm+xlEbbgVyxI2TRTZDcfYw84bt
U289tc1eKB9aeStJW2XcDyVp+tfWBhwDdylbcOHbvTVPfaB5cgX5rhbWNVFc9abc6Hv1SZmSO5aX
ixu+5UchdyDBw8Zpk4Pl2VS9xMXRklzrBhv7lMr60kANQbORPAXd8NZcAcicV+zY/UbN6UlOzuPN
eG0ZfB801M9Sdru16aQLZQHVpCxaEi0lVy4WZS7A3VyFnBKbnF7RibkvX2QIQ4HzpgPgDpjEZZYC
ngHalW7jPD15s4H0q2zGUVKmrCHCrHewIOergRnUu4HQirlTOPRkNAetm9JBFj2Yu6jCyetSqxNT
2pxG15K8zjg1i8jN1UK9KsL6KJcQr0D6k79RuXlVVq/jc0Ga/vNanq3Riqfthrf9gipfDoHRFGQy
Vdfdem90EDpAPN3F1nELF9JrAxBvLUOychewpZreu/yG+48Wj7qYCLZynYM7WfW8PZCfMRALZrMm
GIb7SympvhHWsb+FQSTp1pqjAIeZFUN3MhdY9pft4E+O+NKfLadAriaNUkgFVWtazb4c8WVFyCHN
TY74aOwbjphSbX0YJhW09k0fbAiNnUXEqBQ8YVU9W+rZqP+Zif8trQNgEhMxrhYFBd1fzsTrU/ZW
tWGSfLeNf6gGfnyQz22cXi9LF8HnwbU+oP1v2zhtYOhhxQ8N6g8icpq78NYQOmiahCpwMXxu4gSQ
If3GeKN+Zh78xEwsfeBV3wa03544wBlDOxO7Slj395edl1LdWIuttqkU77rv+ttaDykT0rYlvtVu
IrttLznrAtmXM1wUWFJCeGuMGIqV25cwn9XFctRXgkwpEgGeeyNd1dpRvDKMXRq/Y+UwwaUxNuK/
HqUHUQ2UiQ3HzsqRlrZu7H38rxJaI7ZXAyxuKqnzHNdnJRxoDGc1XHdEiFDAESM7GtZK7qiAwOGc
hiqRhMOang1i+nQn5M4G+cf5jKemay266s03ePNaq3csHgqnYPB1cZbu/JW09najm9PsspOI8VbZ
EITImSYJwndN+QYaMXvuqBDx/i9757kcN5Zl3VfpByh0wJufH1x6R2bS/UHQCSYTJuGBp58F1qgl
St3VrS+iImYmKrqapEQxmUwC9557zt5rk7MDZfjyHKhOUBrzc6kSlvgFYhDN7QfynPT62LJ3MyZl
+sh/DDBrh6iGnoG1xXkiTt9yI/7rLv13dyl9V0OhbaMzVTOmFtPU3PnXiqSpzP7b/rk8/1Br//wY
X29SmlDAQqa2LlSKSUb07SaFoDMJlUjKNZiYoRr/Vmvrf4ceMtXhvwfvUlD/4zblU7B65O906b9y
myqfVUn//eNPUnYcLip95x+8m3imz1FdauM6/JLSCcEVljMDInya0/cWnYXidtuLeNvuG7Zs4sBE
2gvKRnfat3pfNF69F1bQJoQVelNhQlSFnrpVL6480+gMU3wG3keShra2zo+ias66pwR4H7LUDe+t
VfV4kefVIxUIsNHYjembkGNG9MwjkyVlQ20vMnLqlQ0uaZx2yGm0+o2PMcgqtLIVIlccPbyDpEAb
gO2TKpcPpPGZmY0YJIgC+stzwULBlAbRo5+AY57FzQH4Mx0EYwrvQpCUqbsOgjeCFl25rRPNzfGd
F4Kdai5xFni4b4YtOzWAcx6cvs6kfaXRY+JevrYLg6B01D25q4UnjMrNPhO9fpsUZKoqgRuy2ESi
Tp8GZ9gUdY7uFh8vg9CE3KIzrSQViUV1mpiGsOArpmx/naH/gzO0DNYHCbmFIYoB9x+eoddx/Rr9
5GKdRjI/PcjX21r9O4pBTBgfJ2HGStxW347Qk8wQQA3N8Mne9V1HeoJwTdxC+MOUY6r+3e7LEdqC
QMXoC+qQirnkV4ZJmorQ8YcjKk/dEDVJmoyxQEU/775J2siq0Izx2njoL7BsqoXWzIzGCStb5y6/
susgIfbC3k23LYiDZjak7vX6djZW0eir+epS7JrLMh29y5HPSyFGDtKXF5W5xbgfBmR0Za89lzSs
EuEed32N7yPwG3FJuDaJvfnsDMfemE4RKcoowBx9EJCedJ4Pm+tG2Kp7cU+w1xUhG5Oo7jJLHsiC
5rz7IloeDVSWH/iGpB+be+IQ7SZedVYwCycBPIdU3YF9jiaeOzR3W/hfSOHyVUggjEZV33PSLdUt
92/dEGOQIyy0DSPxGuMY4ywnj7EI5uMQOiNPUIS6W9CFy1gPVkIzN4nQ5BgbrWAnMgVjBYRwtzKf
Sy9cVA/h4r6rlvKOz6NxPK/wn3LoZdFh6cGjSUPTemZFItNA2lq+NK6mER7JpixtLFFEHwIyhG1h
+QqwdEwELUcaQC5gUYTZJCaccjU0znxmWHkZ/OQ0tzwYFbm8nYBLdDRjZELF3GlYRGSAjEia/Elh
qUPYePGffA0yjeL6sb3ziYzMvZr8SqBA1s14Syo3krTuBhMbLYoqXZWPSDBGmhTGlMqXbFSiqSE/
DvXGJPtJm5nGOipUW+Tvpl9hWBHUKSOk91p+gq5Eb15vtIrIIZZS633UHwFIQnzphwVGZhLyZGkP
xLDUfCv1dH6hGAJn0nmZXJ3utfHpRWbnl+hy25HdRdfDDu7U9qm/YXXNwPKAjMUneIcC4J38oZpv
wIkwfRXIKIznvG0s2dWLh6TQ2Ta8aUP4SPua5JbZCXSCpGxg2hiEEknby0pfW5YTiyt2FGmrvSS+
Fvvk1GlTVImNSqp9CfaiMA9AzrXo3t2mfLr4gDbm7Wp6K2zbVTpLN8G+X03SuUO375fWth9vCKwu
UyYjEXkKc01cJ+G6QlbFREKfIj4TmD8rat1WV2waIzp5tqjkBnA+i/PB4DeVkJIoplwELrrEnqZ1
T+t3yfFxcj0nSPnIgswM1TXSkeHS9mzMCMETxXfaXlxV1sXrn9ImmYvdQwuBC1lHfrkpc3XV0Uu/
IvxbVMO6m3NZSxs6L6adBwvTzG5oBJHfUBZMLOZTNqZqkADFidruR3sKW1TQ4O+1E7BsIkbuym1z
rGPnvG/v9Ifg9Xy8rr3+S/9FYjJ9mxHwdFcypIBkQ70KAeWJnVE5qPhKBhs6lLoTnvh8ELp2pTjo
GjNpppR+79D+wG95L4WbQaLbcqeTewPFB/yTaMwh7kQIQbgQ/CzzTDA61dxTGPJuLRMTJpFTbhmS
mgfIC/OXW9UOxrOeWvzqXYjvrbCUOqQsyIkTw+lU7oca/NabuJU3CHWtzLbmpLwD2cj9NHAFglMg
OxVLHc1/pm1j/SlBm2KoWD75C1YZ06/Tm664J4SBOCvpbRo5n32E005Wrs/E0LAwHZqPZp8t4xZC
akccwTFeyQhWEzddDTfpKnw538vbalXMsiUPeGhnuc/YfCtvu+uMlpRc2/JLUNv5zqK1h4+EILHm
wPqAtIWYrIJeMWeHNcHyRebLHOSHhYzxX1/0M2jr0vD/Yfr+D/yk//Ocov8OqKn+YYnvcwZP8/LT
MXw6FVMb83Vf93+JAzZaEfZWZtK0qL/b/3GNqvAo/iGr+66sB1WhTrBuGb3dB+T7W1mv/F0T8YbS
8P5djPdLtG75s4ONw7dMwAGder6PBcJC/6GFHphyLHRx2q0UBB2kGsY1wnD3qsOSYF5nZv0UCHJm
GZTPXEpZIA2ubvZ1sDybQzhPw9TY9dIVQls1ktLSDHoBLbAO4CzlQxe40rUYoQyeGdhzXMhLbJlj
Dor4Tylc/+ddgP+Kq6LIEr99BQujjqboD0tSB6P489/4vQzfnzSnrspPD/L1kiTbbPIEi8g/se4z
xflWkvIpTJFfJUxYWb6dNNW/T57k6YQqQoGlU/XtkuRTU9w8tmouf2gsv+SqnE6z31Wkvz9zqAUE
UHCR6wyXPlekkqVWRnmO03UBEC9uw5ApuFo9DzPzRJPVRFcHuYiFs7cu734W0hx+1ppsTme6SogZ
V0kNby5u43aKE9wS64yA3Jvslbl5r/R7EYWkkZ6IMxYC8wSIa4o3bmS8+6FJ6Htr7i2YcDnGRaDd
9RuaCqt7kEkcbXvCx4k93RgXfdYipyeW+Dby4DVJLj1+CvlbCe7hEZS0d30Bi4lEwrigZzrfkrMT
9Y9d5ObCprD7yh9jGkETma+lydpcmD3QwuZzjJEVhNzUlYJ809Lm9wcKaJBpdH0Fqr4c31qaPCT8
kWiYpFtcc23+p9xL/5LN8b8UDqBw+rFEmUPX1O38w3X//zVlXj5/f7dNB8CfHuDr3QaraBKf8E94
w23zSZIEEBk5IW/RMn6c8r5KkiY1Iacxui3ih0CbG/Fr+5VPcVajm6sSK8FU9pd4ypLx+Xb7eOqG
KPL8mKSSVfGjnFCILueq6apkPTCa4LSQmwppxhnk9RcRHYx5QilgkLF3S7LTpYzoPayys88BKmJ+
pPjTHwlrPn8Zd8SUiwPZfXskSSTPM+IsXBeFEhHvvIWiiKkCfTTWEZ+BbdZvATCi156+WSStkSg0
XOw4yAgmmUUYrJBUo4Ox0BEloRsBthnmFXfl3Oi2+njgmAn7M4RAeKb/GYwzQuZQKV5t8XR+qrBR
RLf8NFAKEpQ8TbDmvErjZNMQZnuNXAU4iau+w/NJ1yEalbhbB3cIGyJH7+fwlsbATwvHEMi0R3Xh
lTKlYEMWKCWvTvb4xSnEIzmLlNd69PQ6FfpU8wxqyAzkpWE2ZDhR98QfL4jVJQQT6B6WfFlt11MW
20hRFqk+sRzzqkBDxVe0ESW6bs6lbWmhtYnuZXxRrnWnB4sBoSLvBAi+6VaB6dqShBNO7yxawdBO
5PGLOVe7bccJwZwL1xtjnCXVc1Y4Do18u7uV1QHnihukPhFc8dXtboke7G4LY9tk+KKN7V+LyL/p
JBGuYjHBoMAzGGKgNJzGa/+6P7zJs/q9jd/eP8EQ/umDfF1IJhMG+ytRFzIMnw/o2ddOEtlQcBCm
7A1mSBATvuskTds2YTFEc+i0kz6JMfgUcshJ5/zfNpBf6STJGt/k07798fPTIEbcyOtAHOvnfVvI
gai2kZmttWjdcUtKGAuEjItb8XvETethkDcTUZlmAgY9CKfNZIxbhnf9Tst9KV/33AWsFXdGAKqM
OLP7DtcR8twOAEJF9sM0w8ljL7ouEsxaPesPxjA3JRthiPHToS+A+5lZRBhHk+lLCZSbqm03UjY8
LSTZ016u7033KFXOOK9mqcfB8cMNqTLhhzrW8QBiKPg5DFhRus9x/qNDmJlSeOrfTBpYRMpLhIeW
Xejwu7Dl9pHBUwYVu6vegTuy9V8rZXFWJ6xrTWK62CxYUHTA0TV3+9QAaZhgJyTaV2AIr+IdqsjM
8K0JGBsszqnhj229lgOklM3Vy2QyTum9GDMDOdcKsi6ZGgQuDlsc56HlptZbOAt2NXo7mAmAHt7S
1Le+jBnmSKbJR5mQvw4tYzDp9a69LzUkY+BBJS/VKce50ME8m5epe0Y1ojvaM49ilTY9Kyn1Og7Y
pROgT7Hw9rWeQldHW9PHglqERlGQY1pEMFsLG/1fj5Auj9ZiPhSuKdAn0myovPxyBvF9iriTSTcf
3y3zypR90bIaTQ2MgNosg3OKiSSxI3lXW24U1V6MGZMkK+wk1T3KyiLgN1R6ZWzLA5OwmSms42pr
dndqPhcQc0T03XEC2t0beZOoAAkNta/dMpB24oLMEsTkzCb2gVra0qJc00IbibmmCXVGu1cU5wzd
Xd7slYSvJeMMeqptLYQj2E0snejwMru8D5YScfB4emrblDyYBUHuEsFO5GN9Awb4C3gGmjEyaF55
dT4fknhvpouoO/bt0ZJW1xw+wSZie2j+WmH/gwkcprUpzEfSwd1DnPzDOfnmnxRpP33517UVHACi
dCYA/zhU/6NLP+EAUHExApdULGmTpPxrkYY4nBMRJykL+d2EePpWpGkc4KeZgvJRVoIa+JW1FT/S
p7V1KtIY/QGiZVUVGRVY03DuO2mGFl/yPG1Ruimg1+PWVT2jcHlf4EVGWAwSRnI56nDnIwxBlyOu
hmxJ8E9bgWN0OgtOkp3qrmV8Gc1NhYRDC3c4tqQLrOwDZjpWYvPioR1NLHsKssdTG4vHcUGzvb1F
1U2xJZKLVT2rC9GusYxCQsnm1jN0ecgo76bqRHNWpAJGCnox5t8ilVKNb3+4YSVGkM6KhBM2z++l
o3QMULTijw93iH8JDDIC93zIY1TI6Sm+MhzHZNWrK+3U5BuOYUoG4tIrTcW11G2JbU41ZmKfeiWt
Nf0yg8aisJwT9SyueyLHUlYY1rToif4vWfeFj6aWVadBPDayBFBEDrL4zBErlJPZRLnmbEnt2Q2b
ALx8zukKMbF50X3seeYzQUcp1BiWUITsrUMXnbcB2G95TlcynsmcPNHGNTT007lJqYr8rQ2mBCLk
z6OMcmHODy3zyFn4mhgAhZclabhi6ydsO9XlhlctZTDwLF9AubDM4thB+BuKx/CcLDQRZzjlK9vt
QQJiHvqgrb1hgbz/AmaOdW20cfsS0ajyrfPgtcoPrIdB3d1eO3EbouvSz6GDdqDqynk8YOqDAmAm
5xsFaUBH01tMVGpo1MbBdTeE5cLqh538RnxE4A8ceAdrWT1meuqTrzqt6SX6eaAUwI2eTVh8gYXQ
fC6le1zdE0Kd7z1yZmigVEuB5pXlmjRHvEho0C4idvgSvP5KGM+z7vL+MV0doSDPnWvLl9kqG+6d
uauf6eo3u/JMyqt7fluyWzSLWnUH8pYav9YcZM/CBEBPhpkGkfNGexRIJFLtYmmuWnjibsBP5x90
ZW4KjIQV0Jx5mt6g1XKY7+Zu7uHNNDeELHQ7JYTASdoEcUsDFumjls3U+4lPc12AGw+pYzxoEuYc
PVjHSLag+QoMcZ5K/aGiKlH7M0Ok1v1Tquf/He2sjwOmwqI1HX5ZJf8NeW+bl3X0N7t8zl6jn47Y
Pz7M19Ubw95krJvCPBimfqqMlUlwjG4DqTF18KeGFiEs5BVRruMY4nlNRfPXI7b2dw7jwII1/prD
ufFLDS2dbeC7wvj3F4CGLVsIr8AkmP68eOtjNwxmlpsrQekvnin3IEYIPtmftXO6L6gFC7I+g7aA
vJ8Ri1zcM6d1U1TZd6EsqAQrTAdPsxcAAJSQ78pTzl0ZXVDuHyIqmhYIJoNku6rPZJVlfho1N8Go
eYOxtswRENNBaB6qBvVuGutYHVpMr11Ws9bl0kt3fm566SiKgPnvEVuCrZ8QVGBRxifuoLSuXE0o
UeGuCzOA/XCAEk4UtU4IGzXtmIXzspSunFTpYqHHRi9ZD184vdiJGR9FdIM12/m+1TSgAxc9ncNe
v7JJ/Ck3zP+5nhV9IC5ukWsb/cIfHjfvo7h+/5v9/lz+cwPAj4/07c7ixuLI+ZXAR/Po65mTOwv7
KQUQFYksf+iVvtVFkjj1gzkFg1iabp/v7qypcLM4HVNqTTfkr9RFqB5+vrXonmlkHik0w3RjuvW+
q4uyQpLS0Wr1FfPjx8HYSggHpWhLsKHPyJ6dm7EatQsNnvKxROAbjKiAJy4y89JNuwvuIv3ErBq9
Ats1dQ57PsbXoplbfm74AcZ58xkzd+PguTkjle8OHDr4BgDa0Kvbhc/YFfb2eOjjFxNOv3TkyMe5
aIcowPIvD7Sw+IKJbVM41bI2Zkj8xCeOv3TBKIxUsglJKpxbU5GBIvG8Oq8GcgnRNbR71cNVZ/nt
HucUOgBC3Uk1ZG5N2MZzPCUeM+XXJueU6iIzakuHfrFTZ8v+xki34xb1Q8TR2HwmgDzBG1AoDCmd
gJALaRbA6uRYWq6n3bo0oXI7cTWXlnruDn58tGYSEg7nPl0TM6iOXgSuRi9cqAm8RAqO26TnleYb
5AVayuykEuHMGDqdnEX1m5ycnctDz6sdrgI88yj9wQEKwyJJZ0X5EmuwWsZ9qEqOPvgKDYGwnccj
fXF9k+v79nory9tQvjfwhQ77UFpFtxYC8fF2dBNpyxNo+k01u1yXaXhbJjsWU07PITSYYH9Fp1Ju
qHCuoE9C2obnXWh5Qw+lAQW16lj2yzRZnyxv7V4gif0JgMyu3l/twQtvglm7uC6PMN5EL5wHs3rR
3Z23+R0msy8XAjkeyEfZne+6gfNhepff6QfzAOZBnyV0F7BYycdKPioI12DiyLZ+eAC7NVJ9Xr80
y+Ap5nx9a+yqL13kgM8qBl89dEtzY+2yxWWBi42AnAb5KH/JN0jdvplZu3hbNLOsnCvzgBlCUDjD
gMcsyPby+RYlC2u4DALiNSDHEhUAchKT+Edb6wiasHVMA8c88HqfEwCKgDslWBbyrZU5wwsov4J4
EkSpICjbQxS/WsVJkleG5mpfBHmVnJT3CHl+dZ2F2mYobxlw8FPhPaD56BCCs2Sk7mIB6DzSvebF
DNcEsIT2dN3lt9Rujnpf0OFd9jNzRSPAHl3443a9nl6O6g6IzA0/iGVD5bmr1wCL0MTYg1PdpVdn
88AJZtf7vHi1C1F+ITs72rsHjVnJdvRrF0XctnVDGDbL1s0WvUsX9FWw4/kxuWVE0tuJGx5iuwLy
4EY+iVyl6r+q7nhQca0pG3QmnD3kI7KGJpi/igmeRChVghNuoCremAnJZXa0iw/RbX5iIO9dD8Uu
uwUAyW647E5oSJyHZMoJGU7WypiHLCVcwku1cxR+Iyv26mAdt15wLO7rFVc2Hs0TipDEHefhQQgc
zjn1/U34btxko9vOcwfpCHHE762NDwOQ1Uy5QRtxE/D/JvHod3u1HbzBQwtcc4GjfWEuzqfzDCnN
Tf2yv3np7X4e8ihYLsLlywjidlMULnkifvde7KyXetdiJHRjW7DxPjqJm0AQ1fzkAXvo/KXZcuUu
1RA01gy2F1rNKHYJwJl1z/JSP+h36eniC685VsPBGy9+KbuTMZLi4ctINBY6ZB3rFRptF8vMW7iS
jhVzY9nubsyLLY8eaVd95QkPGcSxq5PhTnEu/lmakcRSbbNyYSL+8kvFLhbyTal6wROhM4ZrWBt5
o91yP4gztFrdst33b7uMgVmF9hqmVqt4McGzsDqtDZZZGmUYYTEVjvnVKRXTNvj/VTKfiHQ/Y+Bc
VinqamWGpAi0MISvwdFwEHlN5XGgAfBVKW/xPnjttVViwAf/ck7KF4kfraDn3l3NG5PkLzOQ6O4l
dqGuTAHleUkyjmmPSKPEmdLvTAYXw55QhzF85C/L5oQ0Xdtc88OUiqXgcrXHWeNTwrWT9UU7oHDp
B5t4KmWwOQEpX/AARXNreX407oT8Nihk8pAgu844IrOm0fubwnRtFn6sHxJucfabAZfmqDz0M5mW
1sRpqpMLrT7wnCesMhzsS3qwdBTZWy6yqw0+DC012JMdF2p+ocCMuiRO2KBviVxrJ8NeOd+zcMT5
SrU612BkOWW/9bdGjouoXJqvbbCGEiPkpW+14o6LpsniKfEYXZmmrbVWnsfWHs35ldOgQSYDL68B
pU/MjkO6hp5zubqk0DsCXdGwp9EnLIbimGOlQo57dxUL0IWziPSW0RerxTncXq5kVxFRXPBayvQ5
cNc42Gqn5wITLm/o3RHwe53L2kHGB21UcxmXU3Q/dDOIXWlYORFN5D7+yNySLNRX8nr5rLcTuS7C
6tRrnVf0dPmuNcz4s5+cBZqFKh0Ss32th8Tteq+qjPm12grVY90/YCR8iaTsJIzt+jexqHMpyGOD
FgQMvPYVawJHxuomeRyeN/n2CTcSmt+OFY6Fm+P6q8HLaPcW0cYMfm1scfJTvwP1VqKHREL4V138
b8Yw02mL3iDSCepWzm6MND9es99Nmz+ZYnf0duLqx4PmTw/wtRxGlkuxjTYD6DMEB+M7MQ+fglGt
TvEKkwKCz3yrhk1wFYh8v4U4fDtnTkwYtEFfKda/Ug3jB/ipGuaZqxyyaUdSZk8Sje+rYS2+ylkT
jMV6yqKJWICnqpiS1oIpcF69UOKmM0SG2FUoKVMKwHY2rmmeqSdpugHb6pG3DD1skVCa6T0i9dwb
magEWW1nL4UwAfP48ovkVYkniJ5QzJTaJvOhmCqeEHfh+8gxERwUDE7yFSoHPyG6SxCFuBUvH2Uq
m7T2UguOiLXHsOvWLlLkhYCcneog18wB0MESj1Xcxjf6BpYWwZDc/ajxVNBUEOpIBNNdbp48XWlv
aBAp9GjlY7BEWVzdy5u+sYOTEboDDFPy4JhAGLaKJPXslLrLnZ8/Ir8gBbGhRLDv6tdsPT5YFqXa
CPO3tS+PwzZBbPnMXUtZZ+Q2rHyJ7fWNPVzDl4geRXVbPkinj4sao8H01LAQJicGEHxDbHo9+4SA
HQFQ9SvJqAxjslfuduXiUBsWLpQs6yWO5wGoQNpeDav7Ig/2o+SmAw6D/XXYVeelgsYvpHgjbRNq
Q4pNaCoUdY0ANrYxZJECChZMojQNRfmQirBOn0ObIDtplj8PV+ICbS19wElK5lqv+ZdnPtQGz+hS
e6I/g/BO3bp6uWo3JA53FYmvGA7oJhMMSbz65mouaoPhsGvWM6jU1aJm0fpyLenD+pm4GUvOWHPM
UjHlk+pzVLjYieFWlSfqL9CqyTUMb6i/GIUTUijXG0GZhc0R/MKwV0QPzeo5cVmSLY+mtflWdU4E
L5SLY1vSJvCMgTwMu2q984zXOKP3yAgGE6S+LO/JREZnYwt3KSspIISliI766htOfzCgMDBfn2kb
4RQu2H8tu/ELjx1ZJiwzAiRrh6jbF9eKgBy3pqxc1uSNXRdIKc80v1Gywh4DkASzjcuFODny7jQb
14lFIA+nQIcnjqsZwRDmK5dLXXxUxZU0WU8dnZylFwuzcUCJxNRtxj3zIrGXULL1PIl8qUEW0ztu
NYdTEqNIOuHoWIfcESQHp+9haFzuL1y13FbWi0Ave+gXxUS0a29jGrJKES4Q6E42U70ot8WYpQ40
hylFLxK6eYmpnR2rSfgVR/nxipZjUnXz8nHVshcXOLmjeyU7lgK8ANy4ID7Nv4Bk/9FoaprLkJku
YrMkFuyPdp19nL3/JNn7fcjzw2N83XiAF8EOsxB9Mof6tO/wGaR+0iQ6EH8Y/TODMvDyYj8xgUOw
cX3fhsEKqtKVlX/fln7JREIz9aeNZ3p8hK74WNAGTq3U7zeeJGEskecFRNLxi4FiugOy7mXlo8gC
OAqnGH+lp79PRoodYZcMX3XU0TtKvoRzFynHOep8hleYJTSyFJ+sDmzj3nzfhcQTULzSzmlf85wx
EXtSgxGBctIkCNX0kdAcVxx9PziwF3z/3bonqmvc5gNWZTwSJsVnz6SlF2mklEAUz1ReJvlnyABB
3bAY6dortnRxQ2xJkSX3iXLda12+a5Uv17s+p6nktmkL6bpzqwMNmf4tIV2BmGhmKzI+tmwl7j54
kd0eMweifY+ogUV403m9O9ylFRHFU3wbBwUdz7utvkeQe9+qQ7exLkQsv6GUbdElXdyQTVQ/VVOf
iJPrmB2JRVWY7uH1fg9CEhye82GhnjRYlGj7vTye4nM7nP2T/RV5YwC4psJwQfcJ+5k1noiTm7DX
NYtety9jZmS4zllceBfWPpRundxLcWEJPnuO3u+S3FZgXYqz7kzyCg0llx2QUCZyKNsAivQDkatT
XFPLyxmfg0U+OSvGgzZRtSs45LS4WmQDMiM1o8Avs8A20KtEk2FfueRzaNEN/ENLHR7N5DKLxuc2
czXrIRG9CEhl7RsZLWKq5eGoOQ0Jx+oSU4d6aOoF5omG/1L/yukwmJ0va355ul+YD4VJmsOMCVki
LQKW9pHgg1q4Pcu0I6p4GU5R2Ea0StXEGcq1wAkOlrIhXp56Fr8mdS44XDRx3oHJ0P2wAv2tr8Fg
cHSQoCVNLCAV0PDA6SW6R6JFJYT0cpiEEFy382BF8B65a7Zygoe0ivgJ2Z9V8kxRLJz96K51hFPj
a0/GE89N6D3hlHGovCh0JMXHQmVPqkCffxmZVI4YaAIfAvB4gcN39htUcVNgDUo5l9i4Bb5e+UXT
3Homz+V5vhPn5Ua+T56qfNGb3vn2cqBtsyyeIvskcj+ETreQvGRE8uCRwaPLdvzYHcWjHu4nym/o
JKtyaTxf5mHGTNEZry61HqGizqRNqeKM/cvywFnpRHVIG+bEEzuBc2X72Bi3PXuuFB8MDixIcdPX
9HXciMc+2Vihf7FWUlytS6QuAp6W36RerovxSvgp9bKd9nM5dXP4Ghx4fiubPGkCoyW5nnSghRbN
EgWBobmqz89Gy0ySOSGHQF73eXWDm4eMWwQhDxmDN+u6SPt4SeCt9azygPZvmdCbZWX2wapU9hE/
ucGx/TkgjFvi6cretS5Ww6x4bRW0G5wVNcxmlw6y6VpcVI9B6uAzkxYhiIMemis27D/lLPa/Z6gH
c4e1XkKhzkeTKuJfi91u8uH5UuefUu8+Dmo/PsTX7Y4wBUMHk2egNUfO9v05iwgGQj+N3/OApk98
d8zClwysQOYdLCSe0XfHLGlyWhqI1iZm6C/xNz9kHT/M8z7/7DyJ73c7wTAH3aziC10y1aPfj1D0
Ej1F4h24s+ZKBri4xOxIEwRxeiTRM8P5uLorAHgVEGJthWv/Dgj+amQlt+b4e0t/Jcw194zZCB+x
y2yA24q3Ru3Eqk+Do6SzY3IGQR1H/+xBDB7OFynnbEDf0SObu2FgqE5XOVg93e32ALiJocPsxpZE
v4jyeyY9JRMxl7x11jdlapKLt7yRj/qaLeEBalf+Wj3KR0ho4XomnKJ7zIrmmhS8xwBtgZ7f4sdk
4UNBIbKbjwjiwALJRT4jtHc20mPO5ux+/iyYK5vKL1OyQgHv23tgLNVjTDQ8xjsTprK+HreE1kf3
EqB11A/cu3m7wgANgW916hbPk4BhwqugT+FDnVjQrqQ/r6DlYHu50t45x+fNyOBgmF2T9C6htk3Q
G6JsodKVjGGtBTK2qHlHK/JPuYn/zw0aJ3cQXmX0TFNw5B/e6k0V/dPSliSXz4/x9V6ngIVfRteE
xsVkR/k8YhSnkTnocRzUH0Fe3+52RojM7kHF/qiPRyerT9UyTBEAJkw2f6mp8mGA/oYn+ZjeT+wF
tPgSIn9Wkc93uxUVpdFKvbVqqGUqwswbwicra3hMqACp1Pqd0Lan3kpWKcc0oudmwjMzht97LJ2b
5TblSuVVPUmzIgc+iq6qnVc5dHEw2iRftG+Kaz53h0iAoVdnfkKFOgmGtJM5t+4y60060v7WPZNG
N4IGlpSJNAABRQhmcnD1hudJIOAfaaZo0JXKLwacoHLxSjhVX9RLEfOtF/PYwBdQa94gv6Tnq6Vz
PWW6E2k31ruFCCdKlngEZW7ryNrvu8tzeib3Cs0pPhdLQa8KVyt0cl/FQlM7JX9KGThpUBF7REon
iCNJeVM7V/M9EAAqLK6PQj165aNWs+MvicWaHgvcl8TfkqglH0WmhtzfEeRFJjJkNOSbShg9Ey7S
2M4H/nUZ4Ll1MV7qp155uLT5nTA+cyx+RjZ2JaCYnFvpnqQpBpJk/dIyN33EZ+O2rU/9sKmnVyVA
/QSjeyCeTbwsI5rj5weZYjlMYELZciMAEM5vL/yJOpwxhCi0tli95+MpLnl9X0LJXAbXbSZtwa4c
DbrW4JlEknnUlXV3ag8WSrD2lgmakII9z2dMLBj0kbM+qzBmd+Wu27GMCwLMcwl6Cy0LPm5Yl1Qw
kmHkA4nC7mzknjza/ZF895XpXPbxzeVIpL10yx7A7JhVjTldtZtL+NsZxAkORWGV3Q23sX6ijH6m
HHXljSTtKv2ZbxSTpYNpdxlAoC/Edv8bIaPCGOgjFDAigsuVrDmD4bUQxwBlFqHz0JITFLy3+Y0S
bb9oNL1XcMy6FZWve16H62KuLgZOa/NwNs5itNXYkkP+F/jhplwRKDyzZoT+0BKbtcvzgsB1F4ZG
PZO8zp/+JUMR/7dyMKOiUHgSFeMetIPIvKHEjQvrNovtZEGj6xq8/rVe/5sG+OSfU+l/4zmaeA5k
WP1haXZb/20JHvJTC/yfPsTX5Vr9O+gJVt7f0Y6T1+8fihA+NYFh6I2DePyMqVHoUkDZ4DPYYz67
EPiUrtOshjT5wcH4pVYExeGnVsTXp06o7yRNEVF9fV6uc7Sz16avuMroOZvWfVQcOcgCLVScqUYp
F22H4K+sqR4Cry4f6sycj6PknEsdsJI0b1nlsROIERfkA7RbSfcSgZZu5sM6jgDtzUvaDMCaDEJ5
HIi3UMkXwGMw3pxt6RYHdr+DPIU2MbOp8nA9nW0Chjh9qjTasSHR7es9msU4nwimMGh12qqTzmPb
N7NXlCFAh2UoNtf50IKCtYeM5sVbQqUGvSF4/0A9S+Fdjn+Rw/3Id0nSHfe3W+fAdhgYMhycwI6o
NNs3oDXB+3DAoIUKJaGMi0h9pMksh/iX9pvgoFZv9VsZx8smWyn0K+PadBtN3KQDOVnUVH2dLmP4
AZaXKzcNpZeYRC+0Y87V3hq/iNoh5WSWTXQf3AEV6+6tdBy31KDjlkrTQOdConsRONfwlaUZYMKl
u5M7x2KGHGP5Ap9Vwf0QZqzfOdtpsOID4A3RIn2lED1by/6JUSF95rsrfofmGOFGsOq3YIXgNFjV
T/2mfY+WQDJt4dGiZ+FVCxSfd2V94h+wcyFNjR/ODx+YQOA5E46L4yrCz0CbG+/pK+/Or9oJo9T4
NNy2s4oh7bDL0PbL0yIbEt7T3/CvBbc95D6SZgPYYO1oJz5QTtpJxy+3Y/6wE/bWQhpsDNQOchzD
bh6xCJArop1CjuOtJ7hcMpAlCbOXVnCDYP5E8koLl5W+vHBEbReRua5br7PPklM/RXi1dgW0TJpP
9nig133WJnqIAqRZ2Kf1sh3gGEPe3YrBPL2yKZCwJMD/n+fhDcQNhXwSYZ1csc+RBtdZXnIuFkZ7
Mson6/Ga0DGzTG/y2P0Xe2ey3Dbapelbqei1WYF5WHQvMHCeKZKSNghZkjGDmKer7wfOcqXT+U+5
6IiuiD/tpCjJokgQ+L5z3vMOKPgaGYK2TU+isJmPwCl6vvOToyCuOyCw1hnnE8vicVf24kd/GM7x
M8IVepoRCI30y1AdGHVAJsg3bZ27PKAEa3oZpFvwKeqOBPZuvSs/GFL0M/Yk9BtzjitXQF5fOd9n
nJ03Oh78S8AMekxERn1iUFz++lbwr9Xl/4KVwd99oCnR6P+fZPrvkDJ1sIC5D6AtuglWy7/fpl/e
mvg/zm95+PGH7eBvPsrv24EAjU9ETy4irqBG/3k7ENGUYm/w54R6SnQie7Em+xG/+HOv/p2Uy8o9
QQs8+b9SvRsT1fCXXh2E+78PANDAH7eDHNNqteySaCuUWxEpEPZ+woKUuOSZcx47nT6EmMJCF2fH
lGCbojiSixfN+SYV7XjPTPy7pvCeQVltqNFw/yjCF1U5g8AOdNqncKOK1ZRFBNcCgUPyzPnfnWak
lH1rLMzf8wvQJwSh98n9/AlpgzNMIaTWA+ZUbA9QFX4bztS1q9Qxgx8XoYHhqk9lN/mJCFShm10+
I0hXORajuWgbMDea7o4kmdCVy3Uef+d7tIDf3mcAa4pQJJzFZBEgGYogoLalzNXCFlu6FQGbonMu
wkhQXRFkvWy2MxatIw6u+Lnsoq1JEBEVPRqIS5Eu4PUgiJ0fvnJ1c+fwtQPFHCB2ZQdJKZ6DQF2w
g6q4uDbta668d5pns07qC7M4Y3cCSaTSOkdcpaBuo7hPv2mkmvnqcyDhRQ5G6qUYv+D7lh7QcY3Y
SDmjuZZ2s+BVE9aRcfCQCWYdcjT8aEjfSGAdyu6zlriN5hi26pRzza1qBgTNHehcgXpIpJBbOtEW
N2KcAj7h+PtE0ZH9ITD8BjydQ2zO9g/GgOLMhvIvnHiHZ+yLwLYAJgwCMuNNBQkH5y7fZasRiD5W
djPi83LinBqLTEakZDPfsGSYLOI34dzmlhAm+1Td1NU6HldiTZbxUgFGeYvfQhQdgP7iycyfCClv
k7kSrfT+HlbzfDxq+EErOCw5FeJptmxjhWqUKBNsiqH6FZGF1E/gjc2b0a3D2vWmnmLi/5Huy3Hp
BWLXkC7T2+XJAWGzAETUjMlrA+hZwOysZyeIT/gWIdRpN3oczCkX/DJ35KF2AyYARua7PZwdVIbY
MskqY+UoRH5iVHD/kHlAMipd+vNVhCNz14UnSTS/aXrs1PqlTgXfWWTquh1nT36hkOOSbdT4M4i/
cTsSvGxWW28z4mkJzuM9bAqTSUmS6tqp9U0m1naDCCV+l5OPZHzxYht3BcIgGP+7hQ2SpTEyDqk1
xMzYBDl8qJUgUyzg1iz7n/7BqDZqtNHFDc7OZuSW/rrs1z0iy3qvHtujgG6EyIlsFVY2je7EAfDw
WVjTBcP88e0X8wqnSX0dDkyM39Z7w9pve/tOQCqte2t99tbZXzAAxusI92JHceQdoWTfmxnp0kfr
8WReE3RX36TJhCf65s3RQ9lsXIvWeuqtz5l9XCwW79vj1nztkJT72wCteAy9+J6nu0I7FhRhK79T
zyrScoXJUpiSFukYreuvqTzYuodHb+sBxNiv6SY0tj5EhxaS5WPZek6QYct8CC75vB0dA/YsovZV
0TgldlzJ1/QqmZgLF9YDeWr69GIukr1/jPazU7RPVyn2o+kq5tY4QLVaqad4mCOtWdejnezrNZGb
4o5GdjUd7WUtv0jDvWEA72FcxfDFTowe+vToyKwPaKW8YDt8yCd5PXOBKXtOOI1hU9nNu+uQvE2a
qCaZdysKvTK08VRF7DNg0biYwe6MNwIjfOpEikaiUS08xAkE/1rJV884wepItH0V4xBmWNU0Pltq
IcHLw0c2nBoOhrZvz4NGjuopLvg3JwLJUzzIDOIYWcsVBzemQbdK6ZKJVBYNNNJ4J1Ogw7qsLdG8
iQrsvo2g7qRqo4UHRV4JWoOqi4fR1uOMNd2uWCwf8pIMj9nH2NkVFAFBeiPhyPL2nhsbp+KxVPjN
7VxipP8aj1QuEG+hcVd2/uDMc1nyQhgicvk2kzdDMnMejWb7wbbKoZm50Vpp97FA3vneUJb1oiUZ
HQfXaU5POh2sWTcNbJKdHq6wyFpH0xbx+xfVM2IxDchJI3qji7/Wj3UQnx/t1pxymBZFumLfCEhe
l1ZSu25D+0uZl3U7FPwExGfD8vFaKO0IJPqj2vfbiQrdb0cnf+qh8azrbdlaCmRh8idsbvN+92Co
Z6hLfL4KBiRfgiGR/SFiWyVvNwA6Hhx6nuR1vPTpMXP7s/gWNycu+C+aX6ZROvAvMeTraxvKpsAm
VWVPIZDJl8AsEzX2eF6FcS8f8H/IkGroDy5AaDpWumn9MVzVe/BYHWauAYmz7bmKLC+CjnwPifZA
Ezddeu2RNf0QvbNVpG4279ltCfSz2LkK63WHY5lD2I4Nc5GdDFfhReJUFtYuc0JfVYRxS2GnyfN0
Is17t/xlXLXH5F2oplS+W9tuhlcsZC7toSNWE/d5J8J3bbALaKmIyb1XQl8rupfmRPvVFctje5ge
WkgA/dx4UxRzDGXyziZnIAdxiaV3cPxOPxSY7VOKEDoz5l8rPilAptRgGlG2p8mFTXDM3lY/r5F1
xeuMP7Gj3WPndLlcrpfrfr9/eSEx3X152+eWvd+/ra/QVb0NQ9ZPRMlt70bRWhd5ic0AiZIBXTzX
HbbaABkbI3jEA670MZPnD0T7X+qsI/zPyKItQoPKukXa8kZG7cSEWS2+UPv1IuoiTiBQJRWLxgdU
nZiJYPpecdmXkGiN/viF0Z5ScqlRcLFOW9RRmdsdAOLmjCL+ekX/L9Tq/zMmahNw8V0hx8BrEsfo
+j+E2Z3Hhw+FBF7KZ/kze/FvPsyPWh2ZHImgOi4RUD/+4ETKd4CLFLiIeM78Zjf6A2gn5wM4ScIG
XISlCD3l91Kdb+FSinuqOiWATnOyv2Iw/D3a83eg/b+eOVwW1ZwkQqiD/liqZ71IwEwgCBtJIf0o
bV+0pt12xDnDhiIViUS2ZkOMZB5kCxiFqp7s1W2cbnQ8GWBJxNhzRs9ysAGwMXyQUAfnCKgOvbQK
7YqgyRYqYGpltKjstQncRGyX0NEAWI+o8LJrAoytKxRAZIMKULVchL6YfnMxonU2oZGk4gWkokD8
n+Au06xyhcIAvDx+BG5ZHckqqrUnoTxMuMws/tTH64BXgn/ld4meVezzIzzJbvr92P8hf2zLha4U
y37RUI1JD7xQHWPTI3XB8ru4h/6nmLv5eC7Y2yC9Zw0ZTHA34a5kPuabyYPCJaRwGKhMwZHiCKQh
nWJ9pGhHHhVIRncZLqnvCDAYgjA/yLG5LXtg+3XMZYlz/6AfCDMH9Q8glhUvLZu1hLy3LiDFp4tQ
fq3hrVliZVo8A+FlhBenLWXKpcbvaXkKtgdEx/FdQE2guvzm8SJneCheghMpGaPBkJAIoa9ysqIU
N/QEU5zGiRp/j2hq9JI1mvASh4f/J6vC3+3gf27g/8//jLWDBp0mG784rlO6fGRw/7DNv799fGZv
P68af/MBfqwa+A0ziofXhiGhPE3Vfu/w4TxrGr8QbavBZfuz7YyG7TFrDXRkU8SsweSnfkzj+Rbp
vpPbFHS5iZj2V5YNMm5/7fCn124wJ4QVgGncr/5VoRnqY5q01Tad3SQ6Z6ZBUB4BneAIDXMR2bt5
bLtF1qwYncMfI86rw1slqHsrvfYE6lClxU7ZzlX8Pb5BeYr3w1u9yp5m78gkNPRb0aqmxF50J3yv
CHY7NCRgLM2tsg/Zk5nEEWu+xEQEdC+R5mVzSPxL1UOwzp1a2uCPEH6Pj/ExkLrPUN/LK4wQsGLB
W25JXSoSAMLzIRwuMj+Gff8eTSZbEXkthn8f9kqG5Qsepi8ZhraV1dIUCVSvcbTGs8H7jGGg9XNC
yZPn2ZxLENSCEWKhGKCf5YtpfEzUgGoi4z2Yvk2yfewYp7lauOhM6ZbVz4pUVqQSg3fKFKNIQcYx
o24VFzm5g7RIQu7Tc3S11fXh3Ox0ONDjamAi/0iThbYoKRG99UB+Clzp4dgr5xSZFaTbb7hDaxvD
vEAz60rLv5XNoqvPDDdBIvSPaul/4/hKt8BbBeNmwMfGW6vYWTBc+kajDcQ99cV2/sGwU1vzZekb
NLRh753QquR430BnqLcAoAER7mACMzhTEX2WOz7PEMDlexGnl9F7TiBRaAXZiqNd4ONAXdVB6v2I
lvm+vtGJVGiZ0Hd+Q/LPQk8zrZOq7mIbj6KSFpy/4n6QaQkF2VIHB/fi2irLS97iLoPZBQ4KlgTR
AkMi5l8PV452+ILRwgMg2cI220TNfPbmhZTuON9YU+8OMU/RXKGvps2pQfcdCG+Y9NYnsn6GC9hN
Htplu8G/wn+Q07egj/NeyKojlzmQlsOFTYqp4ISK8EH62kX2EhNbYodYVyk3NWfmH/X6ZAZbY+yO
BXmFsy52Y712NQ0O+nRHMT1rNPtV8PCtbMQgxLNm8kCo0OC2ifSYm4TnmF58n+IblTUUjTpbh3b6
jC1T6ZrdRGR3w/YeYYJdpAfucdwa8cLtzFVWyUbHS2TBj3EYdcawytgsxn1crGaf6k4A1VZToBPY
k0G6ihC/j9Jwno5MhfYPU2D8NTQszxrvffIYZgcOzQ97eOpNG8uLhvP3mS0bq29G69O0E/OPw2LU
97WwfkwQvlsUUEIA9RkoNGjrdtG+1X2Q+YcubGppkl2diT1qkVRWxsNhyCMArDzA03lYD6yN6Uaj
5kAR8HpC5Lmx6Tt4eajZk5ws5PBiJMCI/nXYFqv8JkceSeVASYV5F8kqgVr2KA84llBIBMVz4uEb
EsyDB+7iJBtiz4ScAe2+uJI+RgRKrviK6u5jMG3lTTZ2DHqAETP9bUJPosA/NsHDHszLQPwk/r7q
hfDrUHgfsmdKekxEws/BEh7uv/fQfzI2ZQuEngLiLMM6kyGQ/GP7tvtbWT7ePn7ZRP/8CL9vorgV
4e5GVJ/+X6PRHzp6LFc1iWpcnPx9sIdkf/tRexv/iWswQiYq4u/OkXzrxyZqYHlBEY93G6D+ZF/x
VzZRvCp/3USnp84z47/vXQgw/s+UtqxghqQXD21rrMSvVNCJtxpXFNvyAzDRPqTkT73jH5Ri01K+
dAtjoiO3HzjeTHfAwuNl+4EbDgm1c6QtPhuM8UDPETmasmvqjRfjMQ7CWXkIiEDCEwxY3sYJCdKv
fXevsoUA/IvEdXS5nxgLdVL0MTpaj+8g2KPT5+sqcoYOAulaUY5Gcu6BUxscLuDxdo/zo3sxjon5
Upf3fHhf9PrpkQGqtJ0dsuXGMV7Zj9Hy4bKFoKrNwVMukdNm2gLMSUleYCoXKCYzjNYZHEN0mPgJ
HhrZRyctx9aR1QM0lsgql+VyIUCwXkjJizzKC4GfZTIMF60tzRvQvd+7Rn+K9SOi8MSG1WDYSrSs
GGEatBtT7tDbInePQ/hV6J/82W3WdXatPmyTj9V1Fg22/FXqlvJX3RY+GDaiFk4wfU36M3Qn3a7Y
cEyvOD1La3KClbdZKi39+nW09tIcHN3x1A8D3Dd6boQ5C5GZ9zRKEoZvcOY9dasIM4yjzFOC01NT
94wdX/qkcIUQPrAVkaAWmRGxRfuxEhdVBil72IUh2WpvUQ/zByEupOSKITkX0RqiI6El4wVHg/Gi
+1fGpY+kWKJ9EsCp0mMQ72MoOoZY49DLrDxkyg0VCjlYe0y1Q4OSs7c6X7h12VOuX27D4jaFuUXm
xP0TAKHjBjjONT/1T/bsctgBRWgzR7JYz61BPkeUYTpPAmR6VlDAlFYNTNj5DvZQBUl+ZCMVyZsK
dqboB23clJQDfJi2Tb1aUMqxV8Pl2YPP19J+QFcTccZ22EKt09nRz/dqdki6DYFtzBZm/VrMzol+
1GdLiNJh55QEyT0O8uPJyPbUHWBu3lmMFiq0Z3HeIQ9L643hAxMCyX/QAjUfCmG8aniCszR8wIdi
7wdA7bkqmJPySXd8n7JnQneS+dBMyuTiuWGBGGClpas82keYG3J5TdbHYcjoX3Z5JoywGm0FiSqG
DUlnBm8ZR1YZuXpFKnq66Q+QuMGsTpAO+gM/kKcHXnGK21GFuumDOS5savAplxrmhJvDKWYstQkP
/ef1+kYP12P1AqYGZ1pNtvH93xvNP99ocLFjpRcESDIT7/EfN2uYzD+6/ziH7R+BHvarPz/Mj90G
OGeSqZLU9JsdEvvGj92Gb8HdAbWRf5OjshH82G20/wTjwUOJH/wuM/oJ6eFbAv7F/KAogPOgJPor
SM/k0/frUJYjMPmUsmZBreQI/LzbpIPMYhSRa1gBw659TOFCB8a0n37Q7ZQvCPXLl97Ywbp0mmE3
L7157IlWkSzIbNxjY3SuznR3bfYEAQXElqFWu0r3yZP8DAHbVU7Ga7TFDQ5RilfPqY5uHqsA18uE
c2SIgpi5moLDWc+wlrktVATvDbm88MrVgBtMAc2YOBr+8okfLEHvO2Uy9WU0QQ+TH8TCVr+x0uju
WrXXKfZpXR8cshZMOmLTm8Ah9pIiW+v6t9rYjeOGnYFZkQ3HcRqBwXtRZEed4rMIUNZvIpc7Pi7l
4+4JTsuXwZ2Ce5kvpKfxlHmucKCwhl7XoVDgSu/Wo+YEJIHygWC5gjqaFNtwcumvYE27CfhS1ORr
nyq4mONRMDOO7UncyYhr3sM421CYF5ErQ+5THAz9o4EZ1IYOxDMPYrzkb+bti/IEg6VD+T8vUYMU
u3a2bvUl79gozmczLNAgS+6G4iksMR2JXvV4nat4vd5Mw9GFZVW7ebIshdWI8FV4TfAsX3HYRUDj
NNMOsYRTxwHJV/Y8HkrIqOQBmSULP5vMRHSfvkRKkCQ/4xzNejURIbkTOlTG3P57FfoXViHYePjr
c7ED34D9fj9mf0cmT7f+7S35g1XxtAD96RF+LEDEV0DMlojV0v+oVoTsxwpCfJUk/Ao0q/ikSwC/
UPd4Xt9t4n4Uu+BMrBM/qR//wuqjTKXs7zDzn5/2L1rFcWB0JpSknA4Y72JkVJiYCAYbX8c0A/sI
7CSnLOQMtaGPwwglAh80aMF+t/Mx3JQdgem+5mAZqXTbamZH+Mp07sAoKZ/HCg4hq1bZzyJ3sifk
qmUKUuDnY+fZosV7g0ZSxbo8QImX/da1/faWHH97Cf+RNenxEWZ19b//l/w3zLBQdMKhRygqaDjt
/XFZNQw9aNNYJ4heXMTmXupW2TZc648lyuNFd8QD59wxpYqss3Q07o/5o7bJel/kCxh0S2Hy6cFT
8nWy8/npXPkbT0zELvVvHHRD0GEg4V49JY398tTGVJfKtiNalsDLdxF7OPkTokntxLqTbLVoSRJg
6SQlFGeCPG1i6TONpN9GOiTtuurQSD6BoY+tjSkX60vltIfyxefx6tLV7OGVSV85kZnjuYdfySbX
bVWzFdZA3iY/34ZuctHb+Uxym0ULnFCcp2zByjqAWTMl9KZsaBcgUOussrK7eudrGcJvl3vpUp93
8iJ/Uer5LCaDz+YO0AoPLKF85F6Peh+WS+DggQPGw3NTiJCyB3+OQw6oT/fmLbR1eJ5ddt7reGBR
Hl9ggaZ39dJAA2U0qFv42mO5s2gxDMLnnRSpglEChsR7DaE3XqOYOOCmzd8i/pZoy9k84ZnOpRqe
kQFXgpJ5HwJoGskpV/fcdhsvixdadzMJTOxDQBx46ZMVl7btGX9gZ6qsNKpGPkCmmM0+pR3waI1h
fl299DQdk9P0x4I5CK/XDjQ3P4r+PjWfi/N4YYzCSt1h1g9e053bY3PKnK9mGb+yRgfI49PAn2Mr
tPluoUZka40XGB8gccAymQLQ/HfzTQ5PTF+AAm2graHAeh8jxNTi292jsCp1Rf9xNctrsZ08SKFU
GmhXmfYmmE+j7+HD7CZGu5698yFehNVxhOBoMxaiFZsSxxAnKtBMyZAmBWyau7L9SDuazNG/cauP
Gwn9af0EOZH7+P8TuaaNb3xRhqmKDItR76zbs8vS74FRyWBE9LZZjwsEhkrlmtsDhm35Rbk+AJ+A
lsmg1F7gvpvvgfGNrJJqnZEc2RDW6LEUxJjKTIMqtM5+isUA5xMMeDbvYd8K6xLDnP6StBv+iTcP
+IW8VtI19/7gyNuOXEnjLQEFnSuQOfUp6NLcEG2CAECYa1cVhWT/YJq8ipBJlYeWZ5qApAG1jpe2
PnX4geSkbgUuyT3h+1A7MsKASsLltLBhaGIMnNPbj2nq0KLQtukQajCWQzxGFBotu4peIrv6W3GB
e9IusQJ4JHsFLet7Nm8PrbGLE0yJUV7DSNPJ6GX6q9c3PFTl4MljM8dWp8quOtKTKf5AKVzgcIWY
kwyDDVtI7bRySGUohjl5bjj9qiMsnDRawDimdFJbKx6t5DBgUpS5vgJPD09bVxzBzx2Nt5Ur2iVI
PDe2gTwn856znjedjC5JcDcC1jxSfApnm8Ygefs0FMQHnmcYS3SQkRajQUrRkUVa1jcSHhcmPA5p
3VTLLnn1lVsM9JtsWqzKRMtM74lwYKyuvIzyui32unAYsAlXi5se3+MS1vaO2Rqbx7E3EkfMjlpw
ncTApUj7uOc8L4elIl4kKsbIO9bK6yN7SyKUO64ffAizVRs/JUz8QBhqkstrDurSGA9K92Ymh6zb
S8El0xcdamHaMZH4jGOK/K67FrAXsLXzDiZuoeNeQWWPs4u5kIg6HA8mkDievKMdz1xfm8fjof8Q
RtvA36l0RpRJ8VLA3jwLr3F/UKDTyeZZhmrXLJsRisrCm82r0/csVX3jea6PIwuGLZLFAwjfpF2A
QVkLkMo1ZpUXKIE58nENF4qFJ9nDqsb37ireF7VwkinGSbQR5oqDs9Yts+7DHCINiqjE380S3tuB
GvgoeGsjO8jK4AzmQYBTZxtPrcWpmgHMmOGpgN0urQb9m9+sCmQ3gauCVndOb8DdGs8h9HmU62f0
TtxhDCqne25hMVQCvGcdtH+FBBJVmaXK6FlA62FuaW+l9+qX5wxyGwPxU9ERNQcTBVvolPhZ314z
w6TzjrLrVKouKUvNJTjCDAobH9LqRTbt4qWTj8KKqxnyFZNN9SpWn8DLFVVvY3zmigc2AoZzy0v4
mNsuyMDH7GQ5POkuT4krrnkpJ5isQ79/yqCMDLDUFC5ECOTdh8kdzNvmOJ9BrTHZyBd4aNNM4LOc
vmvNXZvQ7ByVAb72LI/+QSBGk4JGJSyEXLtQwhOPPt5J3wlbZNTrFUv56vcEgQxPxHsNT1AlNyWj
i5H5kdY9Mw/J48eSFZbVak+2IjGLtfYyw9Ek6b+28k5Eprqsd/ku2wmvs1UmPGcLeO6DcaK0p36H
qcM0uoFDNC2AZXJWx0Xt9PNmcEHUuqXY4I53aw3mSPmqxDz22Lx5DgYqwbyu2RAO4BwlgL9xRR3k
7fp5C4l8AyMSietXZncMlJz0eSCMCb9DVnjJ1Sv7aYQMBo3qTXt8lPU6Gvdmf4RePlwGmRvOBVQA
7YmPBV5v9buQOLm4VRW888iMWmXVq4n/J1ttFa3r2au0GMadVsGt4rRTdsxYggcEKcigrg85zAxu
Gpz4BtOkEFUBruPI0rS1JuLzEh2a7oZCr+hv+uybIHGVb0P2/7yeqxKxFuRJXBr9q1A8xckrX5Qz
N/APKfSCOgcw3MnFdoAsL58R8ffefmhwqynZkODvP9QPkRKvQv27FMedCVkXoUuKY9yuh3827gxz
PRPWbBMCw0n8F88S9Z+6Vq+mTIwmAobEys44W6/9g3+Awiz367Hf9a174qA8TAfU0LiWuFnY8nuy
zbbCSSjPWsOzWbbp1yFf1zEH5r2CmutgiH2J58UlePWYSTL2GhzIs5dy8fjotclmoVPcCOsETBk6
uyzth3hXWvtBxUOv2+Rw0c6d9gQdoDbXrfD5MI+isUsD04YLHF5Ebzu+EmLhC5olNPly6J6/+ESe
DLU6YDFwY4OiVCPKs3kJTaebijJzmbwTBoTj1HNdOEriRuKWO1gXcF4aXeSQrBOKl1awZOXALWGX
0LM2vUVwpxU/B5ReS9lFw/ZFENSiMsxxtulZWQgunbZJNLDA2ZR3d591FDIlw+do2SP4CK7VsCzr
xUxbJeH2Ed6j2bwJVwPjoYGicIcHp69tGCfJh2JwRew2ME6PIkeYyQQH4QOI75JLsik7sDpeG/lI
pw4ZBubsskcpyOuMyN4OqB+Iu5+AwuFDd6FyTBPNcl0K2DrANmssbECsL3Egq+rDFGYbXLs67YWw
jnJCcSkci/kju+WqsCvnNQx4AEbM1mGCzzvIt8m8NezWlhqrZ8wYbiGpeNrq8Q4Gk4oOsR0YuSql
i7oFY1jcRZCRVBTe8EgMZnbrL0nTmUmTilT7U90Wb6DaiB0efyAU26h/joEY9e34oWo3KDsUtRVe
SD62Fm6eY9QgU9xTmge2Ycsfke1Af5vUNsAv+DpA6Z0KpoPA2yAKc95OH+1PYJXEmUwYO59VxgX6
ejTsHzhXcJIF7TslcxJ9NUGTiVti4Q4HqzUO3AL9cKpx2y8AmfuFGawmSSvm+tBWCzzzve+RMt+d
F43QjYTFNLVUXTa4huOGe4ox7tT6No18n76UrWwmQ8dZCY6FQgvXRYGT+K0N9li5UMrQWJqIZx6y
cHpgO7hTxydDvVYcGxLI84KqM19YTE9NO9lQH48JRcpsQUuTQ9dGvf9F6WdBFjYSv8GdSIryhLR7
4RJ3kNmNGk3TD19yHNEn8JE+ECsS4kmZ/SqWSIRtPU2rN6aOU+E8bEiDsF57yMv0ByW+Ucmz3FsC
uoKrmCzCZ445ealJuoEg1F3WpLxo71+CWeGL0sBj5xO/Md4Av8HyXxtXTqlbdUEoBUc0K89fxmSs
9FLmX0pPsxtL7bx8GS88/HjZgMixo06OJkyaNl+6ugxGseR8wRbovsDccj4yg51D3d1Cw8IO4LNu
nVh0+pNw+aLW/qhDPp9tRIIRSEDWOD0gTd1EtkyiFgAK3/Ga+2I+4rYL5ZaznzEQF3mxlvEOdk0v
hVntspf78qu4gwcpQV3NbkQRYPkluyTb4oaWt2+1uxV/s8b6uy36hC38gj3QnSNwAf/FXV74heIm
hkk0xpLKu5fum0cB4ZqsZiwe4lDbi/DPBin8Nx3qXzHjIuASQakEnxHXAeMfYlv3/7ZG/2WaiynB
Lw/yA97CsgAeFGiGAWT1a94A+Q8YFuDLjhvkdz3UD3wdFAsJFhnzWKZPFEyAqd8BLvI4dfRQAOJ/
OW9A/RMjCvIkBgiypPKgvIRfwBZNbeJcebT6pna4aKms/E3/REiJT4sJ1kUV7gVHDXL1qHUIxOHx
6Q0sqalc7qbPUMlPnAiMCRlQTZuMh6sPASgOUXG63WZrukIAlozPN9M3hHAdgH1PtKKAWeVD9tmV
OwQa0ZTzN2IohAttR12rZthLUr1XhLwfx/Lwj2EmSZwArl8uL64p8ENNE7F5ESCd/TxXqDOwx+Ex
0zb6AxPoSt8/SlIJOrapFDbOMS4XFZsn3JyDt0NzrpzUw0iSdncf2BQ/hnWMR8q8VbQjhveWsesx
hRQd4S5UkKxqEUu+BNGmNcQwFwHw8p1QnQvxVF+LApMAHKH26kuwM8760TxOVVWRH8KvPlwtz07v
IyGhTtGDHThtvG1m9NeLHivFg5dDCWdoutZ9VyE8HLNH0VH8nfFAjIQtMApiYzVgFYbOy67p7hAQ
UcxS2Zfy10iATULzXZ4Z7pJyY2R3IBVaoCegFN6bCmeVcTIvpJQH0qHJCL1lVOKhwAxgGjng8Ynf
fXXU0cYc+AG+3E7BgzZcJJLXIZC+94i8GLFCLEccsCTRyup32Sm9IFGSOEL7RqI3A1mQ0mPsZu1G
ZbTiDrto3t/TVRbf0+JJokJXzKWJa/C4Uhe+iFLZvMhjj2B5lY8rAsewj4RoWoNsaFa7L6ZERqum
PsVmq9+NBYms7YId4zFH9mvjkUUYKhbk0enxoqNNnlLAPA5wxU5g3L0cT0uGoelT9dgNc0+Eb+SO
w6Q7aRlsc1xvpMxL7zlKYDyX97QtN/PkSTes8Zv4NeV1Bmcx5eS/xP/kJMWQ9c/TLxaWyUoEeSPf
nSSTP5+lAjHLnRCJnKW8nxWFoeVDwGvnIuwwWIMAz33jzuYQDFM4VbYUQcRw+s7iU7j7Zn7Qtqgo
mPKKyBmIJGgdEL3uzOF/gDanSyk8QfQ3k61iN/tRBr6qvfdHkyzzQHAK6rXpfzpDevh3kg46pAI5
Vh6lAb0KhQaYXmO6XvNeshZQnzwuaLxJsyxWw77BDv7UVi+Tqx5Ua3MuTl4aEBGhjNRc59PjVFzo
EeKPFrYlKm/KYcRJWN0RA1DUU1SCd8vAB4FWE+FJwM3VmOJD51XydmS5GerdkSp3OnuByxQMN4Zx
nIZjJPRBhyBajoIImCdd0QWDkOm6tmhGMNAJQLzpMNN02OPSE7Hb1H5WWWKnjyEfMiNhzskuPek0
o1wS1KWscfS4nPuVRlRDpJc2jD8uFUBFOl7u6whZKPoYz/NJBZIW7RgUhDAYDWhpfKE/o1J5vHPF
lYv2WlOhPmyewWNe4JBy0pbEmFpIy9FxoP0fLqA+rD3Xenyh1qQXxU9AoEsHJsimiV1EcyYpXx++
Ez8rlJ1xepjU8Lwl4o5cp6k0vcY4VNMsle40KgusWUKHe+XR9Ec4Jy1rNAYXV6VJtLHmZ/NyO31P
nvMWG1gE8OvoJhSiTXm/fMAfmrj1eIcRV5mHxArX+bfpD2itJlq9at1pAfzs0EgfXmDhcl4vsHNt
aQ2w/kD3tWzpR6mav/9F9WQbF+1C8X0zLgn/q6jLL9Of7Kaf9FNBAjPvmzdRLOWePCdUdMHiQaIZ
HjP+jovUSGzpDqpao5ytr4G2HMaXBjmZ8Bq1GPCTZTi+wXv1Prm+jfFaradxbW7zz6cJ7ieYenfy
PmFEgPTyl8EvSw5Y2YkH4CVi1nqmUgQJ4GKBSwL/dwlm1V8ArRNbvjQnDR8GcwPW3m80oOldF+3E
p+6cLknnYB4NkX+UmU93k/8i88xJO69PPAq4xTNsBWFFSjZFpPabbR8vYOJb+DgEJc+/PVUsHBKc
Iz7gQeXtEsXR8Frsu1ck86RR0gnOC4RJsjMCtWxoHsB3jZv4ZLzJZIgw+IW6yoUoOjWQ5yKQ7YYj
fC0wUBcRHVjabhyOeOzlxGW/MkfJa5QFiJQo0QmN7BrWvtptZttMvIXLXlvV4KyB7xom319ruxQ5
W0lRj6XtXghXuvq1fG6xrqw9XIM64NF4PmBrxKENrSLFFH2LxzLXQjIZ6C+F8qtKnkj/jhpKQk8r
bZNhXtLPxbfcf8MQrVyppUNtnWCCU66h2ZRo4qp1I2J/YCPztGPP20vK3CRos3NaXiHvY+WK4TaK
j/njPNA7Ken/Ze88e+NIvvX+VQy/dgtdnRuwL+DJiTnvmwZFUp1z7k/vX5Gav0hJq72C74V9AS1X
zMOZIaurznnOE865lhL3nNWvyfhsM9g/0qeI6lDB6wqh/6T3yoK4umUkDQv9rY0U4yYi6xLrSwBZ
7EIvWKgs8IN+4ZWL4kuSgFMtlRPtqfkC0wmroPsMxR/E79m4Ck6jU3PXH9TFY71tt/4c9uk22rRb
ayXfvr042JAScsqL/EqwaQ/tAZPFM+UkPRhnqKSTmX2CeHlmnLknBp9WToJT7ww+Dz9bCjKT05qb
JKfyhvaO9y5hwW3dHT+KO9Hn5bl8a/Hj5Yu8G/kPu39OREP+NufGxsATMtklO4PX2U56RMrPyZe3
z11FS/llPJ4wiVT38VlxEp6ZTNOXBgMwc91dSG8JRmWAbuvhmjkOOAFupP4M0TCITpFdDsoG9nR8
apmgbjOHIFR8F8VS1TZKuMa0gnmTiV6VrdY+UdMTvrOwD5a9Mq2lri+l6p4LcE6ASDJ/xlzo9eXL
RTb/wvKbffmCLcqMV1ev/2NieXVzc7O7ebw5vZHqtkd1wSXOy9tr+Z6941yZY809d/jI4W2/kK9x
0JzjIcELy2Eh307zlrcWn28XKdHPqCkPHP2me3q4s2Z3d+fJTP7fzC6fXlD+8t8w22XLbv32gukV
YEA3HdryEJnbcWArfohUGAnTvTD/KpiuutcR8aroYFGrQigHvtv1eHk0Cx+bZTJm/Fm1D5CML4qc
1CHXvoRrbAI2U23lNTs0FRAlk/HkTiTkzuy11OaKnbkWu2Y5rqReV77/ptuVr5mJXYTX1KrLbJZu
9R1BLrvpS857Ut0rv6NbNkshvZi+/gt57+3f+9dvnwMF38nvC9ECy/dC3nv/Wn6cHuQ/Xbo/ze/e
vuntJst60Szlu9bZ21upKJaPPuZxjKtmKR8N0oeFfAby++RX397K1z3f8fYo33+Wz0BQE7uCuWqy
sL07RjhLWPGE1DbuvGNyJg1s5uAVzeDdCnEn9PteNbcR9egZRT+/8YWWPkN2B5cFz/QwZDHXZY91
/Eg6JZjCnJoeBBfpdaasTHS3xpLwmYHqfpqPCqjLUh0BYx9LaDZlfTDPcAsyiOP1kT+A6E0zcYKJ
vLrAyop6R7sqnzh+YW+CxYnmub/gUNJOMCyAdcQJwLuSbxiYsxs86Puzbg0kac6YUZsQajmE4LV3
FzFCWgoo8BZOba7ImiyrE13Ztt5/Dihwjcas+p8fLE3+7eOH9dvH/ksukxU+fLB8ZaBctC/VePlS
t0lz5GzI7/z3fvG//Tt6fXpwF0oB2V8mYQq/lj6dvjTNzwLQfvwZx1Zfppw5OmwUUBtDo3n/RqXT
P9Hq02QSDIvlFoLKb1Q6B8IKLuBQvnlwtma9C4blS3TkkM01qn8yJH7Li1TTPiJK8L4J/ZZsGlAl
Fw/wV3XU0+NlmPkwRMT/gN0zKFU4lYf4Fse6qkM6LfMKcIXHjsrhaDhtTdJIlxni5xAvqjkeheGp
cVMRIID3NtmgW8SiM42dpl3nNQNRLJpmDDkcFOfqMsmvw/EsMS9VCkXa0pj9asWVUUwQb9cKcc1g
qBOFM13BBmQ2A1xTuVC7cOmnC0XMsN3C5rh89eDgYgOeNWHUoNVGN8lBLGYK0DVlDJPhgNhNT+yG
4qIRi5oW5cJ1Zh1ya6Qpc4O2BcmRjpOHee8od4q/dimAzQBNywx5ZGTtMqSTBS02gDMMgKpeVMz+
OuiwzNOWo7Ps8F5ppXECRU09IN3Eg2Qm4BNTpClz4waRNHfsi3UDE+5xUPCDXrWpTJrqSKZWpR40
tGf6Z/Vluk7QXaOkYVDVE0CwVmDRwmEnVSigaFFPYgqfTgOvV3ANW2jOTaCd9MgnsVqqcXsyqHBq
TMVrjCElZW7q8X2whoUCumBIY2MGo00xwg6sV9r9yO+qDNK5ZV6a+gORCzXz/opHop1p43kJ1C1s
7Pto0PNrGxfz2PmSu5dWTKSWfq496+0zBRxusXV938aPzLPN6ikuH4h28CAwK0ulW1T1udU+IC21
wNH7h8Ja1Q1OVOp5oj1El2Rk2/WNrmyi/rPbMRo7sf1NEp56pIwk1sF0aR3aZ8TFs4qBYfbIhntR
ZNDt45NRE0vhM0g+aK2BpzQz3fAsx8KZqLeTND15RYDkDsQW85VpxJ7Dx+9Nlt5/+G8/V4R/2MT+
n+9atP8aQTKoN0ARdXAAA4ju732ZDo//bV691E9shu8hyp/+lOO+JXBQRrdN++uYMqrm3b4lCLS2
TYIZSbx+I/P+iwIMb8+EfOfACjxmOh4hSr4kQQs4gwaEQQjkv0MB1j6S8L4+crxUNUIiXcG9fcRA
tNFSS7vJ6n15aR9K/0Roy4mipViXaxtrogT7mnmD7cZnmkvL3qirPD5LmBWz0p+V1btf5k/oaR+5
aT8+FrnFvttCpyoifiDgsQzjvrP+6tW9HtyPVjv79d28ClG/oZM/3s93sKzt5Li91NxPXxHG9pe6
jc6u052bPqMemU4gzf3THX7kA/5wh5b8+rsn1qcTPgM+d+itA2PegdAJYKG5gTSxZnC7gljw66f4
Edn68Q6/Q7b8MCBTt07rfebsLDh1mE3Eh3Lf1ue/vp+POO+P98PJ+/6JBW2q9cLifgrlDKhmIH4r
XP/6Lv5hUVjfUdRFjWN9VfC7s8Q1Xl1VdNeSQPPy6zv5p+fxHV4du4Y9ionngSJTMVC/Ep6w+fVd
/NPzkA/h3RqYwqHqXbm4x10NFdthyjgfon/4ZX0sQn78e8gH8e5O3FIRqi+fR0i4DiKaC03iqjs7
XP76ychd5j3C//WeoLgy29DY3r6nuIo+9OJajep9oqwoGwDx/Wxt2ptiS9HTWjgtIkKiOZ2XEMiC
CTev7QTWo43djMoGqXDh3KS3MT4M00lrfFYMGDVXKXhN6kbQA9bXTTEba6Q/5E8uU86ulsYbVDW8
T3Y9MpiVCDa49txkFwRbYr00z7S1WZ2bydJwZmSmF+adNR4ma67msAarjfkXNjnQv/wZUz5xBXte
3yT+kvgOxi8uTXQKHImDGDOAuntqcnuXmjDYctBUsktSe+P6p7a2GAkBajPlXiUJoQOGDe/I4vSM
bXGjd1tLQeF9Z/bzBmXrqrrHICu/o/QSMCgx2LyO1oGY+SEEFUJHxxuvvPH4HWUjMgMTRAnRlzLv
ibC8VG+dnqj0z2iJ8cm6iW+mbpWFD02xUKaFpBF/VrHR0fa4WDnR0mMuwOPfMHUwfGxmwP+nmUsA
VhuFuGZ2s0hbumBPNWHsWrdEqzfwnQMDdLw3xmfgtxBrsPpK7Bt3FQLl83ca4/Ne21eNgmXNabjT
knCeGCi7wI7NrFzU+n1I/obKFxGy+xidKjPncXju60dYk0ylynvvSt+1ixbsfB4U1GUz4xCggujW
rADHXbvAD7SVS8fahCZ49BJmFCMr/MCc8VLX77zleYkVdVfJkYy2l4FX82HZPDrhTDw6UpnGYPyi
JJ+lInkq3DbzILvF8M6zX4bpJkhg2lanGZjlcNGQjckMol3UN5KysTEO4Ah32t14VzKnIY/Em6Po
CikcZ+mZToVa7vBCZ4q2KodV5C+k5Rq6uTHQFu7cychRae4bDc87xz6tsJtVZ31wzq+K2b21TkKg
kfTZS2+I6f7LaW4TDOwSEuAqLSaCFCe3RUmEmL93h88VePjntNuOVyz/5oIE8ZEJvQ3HBD85JWN8
xVD6wiOrivBTkkT7HaoUgdeZVNEk5kG4O5fQNrpqBg1gueaqX0BnAp+LTqfb6RSvvAgKEpMcyLqm
s5CZcptsSf5LeW5fgINB7eQnwpPb6RfxubHqr0N9xpeHNegM448owOxKCbF0mU9XClRBIh8l53Oh
OAvQ1gJAiUqVDgTmWXutAbAV5RY2mnHATYkRSQq/xoHR1M/z8Snh6gUytwqmTnDyNw68rnkKO8bw
isa2UvaSSpmTtpUEs2ElSIKENs+qXTkCUOmQE5zSvR2T/wFl6odK9r+qRcnjc8qkLaybKnxqOJrf
evjtM/0oM3kLO5B3u75EA75+xyk+1P/rv//vsInDD0kh3251LG5lU07xSN14NB76l76NMpXZu2bq
hiCP6zUp6zh/tz+puiqdQr4lZR2LW+sT+SAuYjnHoGPHdfR3ittXo6Jvhd6rMs/UHN0GOLD4//sx
tE96pN4DCx0QYSXuqT5Zrbntyx5svhEdAoMmZ78wRC4Yd2QiWxTuoD/YuZ3ap4ZioZD1sblzGxfK
S1cVPnnLA1YjU9f79aXlR1680C3UZYXtRNFG80V9ZqsTZsme0dX9faZZg43XXaojcja0orzv7BRk
VzFqcq3aqkJeqoW3MIn8mVmPzSpNbIZRaRyj9xQezni5DdHPtvAC9NSROKIwsICh65owkLZ9HIV4
HJkojSLuJ1KLbb+rl7rbOXgnt734qzOCr7Xzf/QV8/+fXc8/XgvUY3/f+M24dPKfXQvc6tu1YJuQ
PeijrOOCP2o9icoxYRlhw+MK1KKChuN4LRANJ317XJUbE8yhU3kerwXzkyn9Bvh5+P68MliOyN2H
BvxbQ/5ek2TJ+vK7a4H7x6OAK0LTUXd9LA0H3/ADza3CAytHN097EabjcpzMDjNPqIkneagEFcKc
CRljXu4H23DIsk6cJiCkKlPLXdwZSvsFVZHmkCDVkxU3jVjsOBOeL7jXTv3NkAL0RLp+bnQIi+qh
V+YidyFMqMFTlk7abAhUpBslXLOJ0HQ3SOAu6jZndFDG8PzyYFd0A+ZbcRXt/Mi6MKbmxG07mBCO
f53I1ErXeAgipsZGZD1HXnXeCh2DAo+zqW3Vz6qnuKu69Da+w+jYwzpd86ydWU3xaurVfpH6XC1B
zFRfS6MLe+zJRAj9cY5jJYwwcTUZjKmCMZSYkpMtDTMLt4UWNPn+dfH8uYok6vn3V9Ecc7PipX/8
8SSStzteR8gPDV0mJliWhDdUepjjdWRxcGBXBWhrAjF/sLmC00UjApAjuWIuMb/friPjk21ifEXq
ARZXv6mYdmS7+e0you+h4+FY4oHZmoFr1vd4iTF1Q6PqyUEI8TmvtZEZllNGzrL3B7V4rAAbF65g
JGKVzhBtzHhKN16Ae4Eab3TpJdUbSYMK2fZOHSupuE48Lzau6h6VZzGPVcc5y0U8MvCjdNJEtoNB
tsywMVV8nxlgr1Ctx1RICsKQIHOe6po6TMtOpszaZimRT50BWqsgpQhj9boNikk/wIKsV3kort0B
NdxQ72pHP8k6/AcsmLeVircA9gkRbrOuwDVoAvLtFXs9Uv1nPSMYu3hy8dgOs7bbDoOxtyrl0VWZ
Nhfqymzzs7DO7vIwxunO2U+BuIib9iHO40UYZYdKOjb1MaU2w5nOvWs6BjKphYwink5xsZibOgyB
WFSQp42zJmsOeooPgm9wCVL8ly4XoxjqBrCEvSDOaR6SYBmmjUN0Q7yyEhfzYusiVuNlqydQaQbj
XvQ1eesTBbIm6b+T/znz+prvQ6jRg/7M08E4JJWyaJt6O5C/Phi4jTmWv/dbmHk9KgVTMpkG8aJm
ubVWTUIAdInqe1gDmcj7gAsg0YXpchiJFFDL1J5hA0tun9leGu2TUVpnembbgN3mpo/AWB1svSJZ
1oeTHIpFyZ7SZNnExlNpD+6udAvECy61CcxavR6o9bOzetm0cIfKEbzIY2ctuvJqyMnTMV2qest5
jhprnEW5bp+5unIyqA52H3l/ExopbqzuqG6a1IYo2DD9DFRshXMyw5QWFxR18JZBH2cLf8JLRZtY
FjZU/bElNccdIegMVXeSRcXBTq0Zxi7lTEtJhgydz77ZELvZbyezPnFaWtYy00+HKP1s4mICJ6Hq
l0koVp03YtWY1UvUO6s/e+drNS7pab/YO/OGv0+f588/2T255XH3NACOXSBKdMcYd1rmu93T/EQc
H9W1ZRNMLvHmb1WI8QmdN7WJ3F4tU3tfhVDHG0Sp8xX2XVV+6TeqEI37+G77hHgLHVaycrFgsr6D
XpPIykulrv1D2xrWMO86ki5XStE0cv6LRFPjggYYpVpRV9GgEVGVGa1WL5TCDwFappQaIGzwELMV
kpe3HtTWcZmlFVNb+onowo+zvr2tzCzGMm1o+VGNJx3rsi4TqzRU6+w/J2P5v15BrP9yErJ4jPPm
Zwc5tzouRe2TrfM3lulwcmBrU5EeD3KdyYfrCE5l621k+34pYkZJjiUeXa8JkfSox4LY+MSIl7kH
Jl0MTYSt/c5SFOLHo9yE4i0dMLGsZDT83VHujUbTBCXnWetNQbEtrBSqqqGVj46tikWse8hYO5g7
rtrBjUNNNw0l0pqq/qyCYxhmtPJj60I3SpUJycDRE+bZSsOLoE2zndZNHU7WZWtAdTbBkTx7m1g9
kukkdV4a+tGL2ujtiDGx7288xUPNUxlIVg0Dv6RCgQTZiCa+y0IT3Z/RBYjPgwYil+ZgY6nbS2Qd
t3phw4roPQuv9TzV92qr65fjCEweDY2zFoWRgSDqDUiRaZDGntZzw2EQmQmi55rEWFWBlCjpYJg1
+hyviaOtkxWEJavVea6Y2kqvsHLqWs6+zoyjjT8IggIEcFZdZmKRGBp0Jn7JcBwd80tEPkGojReN
huut6ombemJm2YW33Yh9tpfV0ZmhBNGyTfAO94Tz6CoEx3eo0erWSwhWsF5irIeXQ8s80zaVFksW
qDsq0Z2zrCSVb3SSatbj27xEvzF89kO1vXMqCOFVYly102Du065VEWjhjts5PbDiSylGHxa22vK4
41qz51mLOG/SHe9FGWvvYUyLHOO+Dtt4o6mANE3RXBZGieBHK7Bzyc1o9ucAez3ADMZaf3+ALaRR
9o9nl7zRtw3DsiUqRHq57JLfj0oBmnDrI7XsG2R07KDl2cVYFR8lpBuW3BX+tWHIs4sUdJQX7ETs
Qb/lzfedqEGW/rLlQB2CVa4jOMM+dtBppU+1OpnqXklDvXiKC73bUVMGMZqngZCXvlGnVVLrsEOT
ccpJPAsiTNRIXdam5Vj0tnoyWXGZ3qqeD90ce6FKrFStdpZ/FtjrApNDpr9fYFfNS/eS1T8uMXmz
4xIzP9nIhRALEZBHGyeNko9nkvVJM1lCQlPpMD+G5nErE2dnnNll9ik/7ngiUVJxgGClwqfJdvrN
E+nj9A640rZQIRgohajdUA19dyCBh05ZX2WEtZTZkG6bsJ2CxyErCSOuwt67LHscZtEOoQAIzZJB
Qyt8ctPGwhPtOrIq8VBFNjbMM7d2WgAY2+jrrYKz39zL9cS99OOgyndqG+h/8Iw3rFt6bP/9iltV
Ly+f8+onuKC83XHJya3LFeT1GjZ19Ac8QyenkXIdzpgtxWtyZR13tdety0CgSN2tmbbzrgzSP1GJ
4/KNu48EQairfqMiFx8XndzV5J7L/eMVRPWvckfvR8ac/W7aGJm6t2qhlGvXaVddphGMa2cdRkp+
7/nDYzeOHvGpWdpbG7VpYvdZCYW1jjSJextjPPb7okyYoEPlTKtiZQ42ZtWtnRJ/Olph2F4pzjAm
iz8b3etGJxMZ/n7Z7cOmqX+GRsubHVcdRoEOaZ6Uc+Bokl30baOzP1GVv66p9wvO/cQxSd/IMatR
YxPN/q9dzvlkwmfks5yk0g/stxhHr8f4ux6QbY4VjcOuBYLsAhbLpf1+xbVWMbqpq/onqd8G7p3Z
glxcq6IrEEb6Dvpgu0FxXXsxY0g1rah0FWuV+6Ikl9aGDUING5D+ZRVev2+6pESrBXaUqkwfkQb5
Fno+uxzy+r4BHBJOfJGX+H0Gxktu4EKkE3nYqcSBVd0Uz92ivx/LER9WEq1MQoJ0KlE0SUq/8DJG
jmaG2D83zSsd09bCnW5AalaOP8SkCdUHv4PsN7nFpk5bAyc/77wdzWJXNXjhGqpy4TQYpWP/yE9m
bj0y55yVinvejzjnoI+E2Gf6h9QtELtV+YF+BIR6aiBKantHnS5ylUGP2RIQHBb7WK/FLFdhu/ck
+iCovprszp57sST226sq9Jz5GAdXCsDX0gdts7sJs/ewRBc6AcKpQXquZtk2GfAWbEM8LZRzh/5A
04pToxHtTBjaeWoz/VXFZwsvoN4Qp36Kdc/kjbskDhdRVTDLHRV3Zva4DOglLk3JKppISlPIz7QI
FV7EMUawpva58aC6Wn67rDp8s5KEeXpWQdBvYh1Rh4IWKzS6hZZPOKvjHh6Ew1az2xUUYJqBspt5
WNCsRDYR89FP/lzrogVE3xgGer1IQoSRRiXKk5SwANVFohJN1tqy2xh7CSddOL61U4sENVPEMMEy
smVe4BYEf9aHHoPvCmH2avmS6MTPpYV9UbmSMluQMhI2HU9OvUgjo1tXfX2ioOOqHB5BkrWwBxDI
JHBXEqNcewOJZhYHchulGTkhybnCppmn7UOTEirAjklOOPIcQ3GWorDUWRab59VkI6nJVH0WK/HB
KWHPp8J/yYpil3VhvoitaB/WyUAYX9meJjjyt4Wao4ULrAPLlVXVFmRoMcCIBBTPwR3OQElOgsL6
4gx1W8vgz1F9U0r+mVZYvzzdTx6rOnhMkh8LSnm74z7LkM4l2NK1v6rMaQqOBaVNKAcjB0NXhS1P
cL50PN3ljsrRa5MOjRff60DwWFJCS4dVBThicVNG57+VwqzpH0EOudlS0WIPCY0UkqcmvqMeVmPe
ZK7D8lFTX5ozDIyh0ZtGeNS0FasuKlhHrHAHBrUWYExim2pL8x1rd4qn6uW2HlVxSCHO7gp9DMy7
0bec7FxqDqJy1kSVIFu86eH31HGS4mMa5wTav27pWhMozh05O6xIlZl3vZ+UjFC8St0kevDswfF2
3PZQF1Bn6iK89UVwMzpkzdmNutFzUIx+AGGuVHTyA0weX7iYY/mkWPgZrmxZg5eaNQKUuG6HqNrG
7sIezsKspJ+30w2TeiSWGuk8mTNsCU86zxJ/60xiwM2QlBDTz9pF03Ub4SjXShtN89pJ72LLuczK
4lCH5Oy1cTDM68HblEJNZ1ru4ZjT9/xoLz1r4OVYhfEcW4RW+Ej/ut5OYTZhVVkVt0qkXilM75e2
Hl8YFX5frnuVWB32Jz6Oe2a5roPs1JpKROYx1P3WtbDyivoveRkfwtQ+8f3iXFd9XHlyZeeacgqb
txiXpMZJmrfdauqSmaaO+cxWsZubuGULB6vK2aKtqL3Kh85fJkVfLyY/P41aJ8buB2aSMlnQ1cc1
LIFoYVj+mZabN0YULbNpgvml48+uFpx7gSjmlK0GkGu7YlgXzxUNn6ysxOvMIiAwJR2RXRznPnR9
NpMUf4J41+1M4Z1PVq5zrCh40/kofEyctlSjvLXT5hA0jo0z+7TQjOFCyyskYrW4Ges2mCug35sa
nn44OgeAbU7AxJj3ybSdOuGvRIEHXY+7cO66xMQQvFB79sI0+eVYZgCtPr4eHfVaVyxrWcbVeRnq
+2xAFOAG/I6xc197vr8mUPRZHut1mlEF6GQeJyYMxvQvCGNi7ZGloSsFsvpc/WJNwUGkBY7GDdxT
zZOQmr13TO2syFPSX1Pi/GJk870oUL1y0IhRbCpGQo7fHKauuYcucu6T+Lzt2/RL7YSnUSPWrhlc
GyH+SV7h3udiLFFh+Muu1Z8n17k3jHYlLMWZW2l3roTTVQz5Kg1N0Cy6OiNSz1IhvLndcuJa2Ynv
DA9KPzzRC56lPGc36qbZFArIYfGQbOIyxK4KuCzDjCyKHKzDXQY++AwqoR5g1snobccIFgm52lg5
CnEPxZM6Wdhc/inUXwt1ybL4+0KdE6T5GYNK3up4fhhMuwG1oTvBMdY+zGvkKIdPM/h9nbu8D3V6
7Q4FFbRAdUQryIF0PD/0TwzA0TV9s0T5ne6QH/SuVpfdIR2qY3KMkTsFR0V+/R2h2GFkmGRqbO5r
Y+jg4o4WWJbnkIeyg3jJ1LR3ShOr7TTuo3UcpbV5LgyzQryve3SLs8ELNPuhtfAkXTljkRY91XRH
XTb7s8JeV5j9S1AV54SX6scCRd7ouMC0TwZVAMnbNPpfeXjHAuUVmWCBWcCaX2eFxwLldYFRgUC1
kOjAx4Eg8INNLiLTczkP/L8dCNrUJWBrEAXBSJzvBoK0XEZTTNHEFjum+ouje7igppmPQdVUtFex
rpjzfMoHfNnrvFJRMHsombSymLp5qnbYmUxqLJ5KgaGyawySK5768TqR4GwUNWrxJBy13FDqAWAo
nQQzrFdgwwhj+88ifIPBJKb+99vcafiUJ8lL85N1yO2O6xDDcY1YOApRMPqP00AIOlDTAB2EDd3t
NdjuuA4Z+UEEchBpQrd5A2WPGx24v4TTbFC1N/jsd2AwWEI/7HTschYoHTgcxB5NFtLvdrqqzxw1
z1t771blg4VlkVCN28QPhw3h2Jj316SgJQk2N1ZgwcE3r4qKyJrW8nYhKVZeJC4UtbqeSJQiDuu2
Tz5XhDMXyCStqL8sMzwqS+mFfdbkwb4c2hcx9Ps2qB/CEI1ASFFuq9YT3IsTqyo2eYxb4WBjvDMY
D6kmSkQT/l+gaUu7dBjIlfkicTpE9KRNzsrShweT36qAJ/No7CH8h8VyqEdooC4/uK5g8hcl43NL
e4oa/b6IemVRmg7S6sBQ5rGPWEPzMTWth8FZNAG1tlMkxaHED7SaNLhEY7MXcXA2eTyfwhKHtg6l
i4XN7VzEBn7uYVXa4lZdUovMkgTvZ7PrN2OtXVUtEsqArHoFnGWuBRfKdIiL4TYq4mdPdZe5VxK+
0tq7MRRb2mj4VKKB35KpZ0bsUapFPqVPJu71zFgZAbaiU+l9ac2wQHWeTJh9Vu2ib6adTg24cUq8
r1QLFYFW7KJKOyBUm8Mc2xsDWBmVkp9jXhNSK2PynPfRfvQyCriuuK0Mc2fErpcdfEmImiaEp+iz
JgrcqrPvUnck86iydu2ono7TCH5kCWmyjX1xromt7cVkDoGDktG66e1xi+9Rtzan3tzEcXXwXWwI
2KghQ5n97dgifGnUcusO7ovZ1Bjnuc3nyMHc3nCQcYQTsfMJEdaTKkhFaq+LkpFrXFblLKzDG027
FV1ynTtjubQq1CE4Qkyd8pAinI1SiZ/lM9+8sX26J6dRw5VImhfHSy9ckiCCWsF3NRueQiSvbZZf
ekWLnbcpPicBjAyO6Cvmp+VsMIJNNdgPVaBfGbiaBhaGxK3a70itg8oVCqzLJ1IJM3hupNgUu7ya
do4NJSofLj1LPZ0sDZsf9v69E5T0Z2gGLNEGmICm8TqSspt2CG9Krb9q8RYNGE7PmqQ9mehc5qrT
I/ISMZIc6R4aG9eFau1DzYi3mRcQUU84/ZBUW99yx3nQodnw0DqncfCl7PJd5OvXqqWQHo+z7VjX
66CcMLLy2tWAh4/fVvRIRfEQGvlZFFj8WVNDXReKuZiMdm1PzV9GgUWJ250YbXU5IXUx/Ya/rbID
JjWWoWMtTSdAZuswzEdeklSr1vPCZSVL86LFBskdtyyx0yEoNroYloYn9tTiN0bbIlsxTYFru/qi
KaiZLCIpca5c1mO6tAkw6ivl0GXg6I1HUlU6njZWtq6L0pvFA9ZEVlJXM8XtHzSvXXQOTlAJXhq9
dyF8cZ/6kAONZFq20oncKC66ESf/ojqxi/TWHpCYS0srM/Wuwy5f6xlEPL3L6PhHG1t0lCKjzTXT
WntNV9bTaJ5YaX7ZqkjV2daZ+Ffqc5OHiEaiFqVMqex8EtMAK9MzJ47EnLzP5RBhhM+6DgOWaqSx
pcReiYI9ue0H83M/SH/m5KaMJ3ceuRhe2hpbnIa9lSfFRV3Pn15LeQZxqj7VkwTNfNx5VFgGRdpo
c72ODiIc12w14yw3xg143rMWpjd+JEtRw5gPSf5oBJhR936/CcleLLrannmlj40rGm03iy/IJOTG
tL9RFVdLuqxoEXrQDoX3l+vZ05+a4GtN8Eu62vlLlmF98FPSvP2OrgZ85siBq/W1LqD8O1anlmxk
mLmbsvyUU6536JmwqUHhCXEmqkhPvnU/9icXMSKVrgxlkqjbbxUFlCvvuh+KUVgFDPw5H2S1a7vf
gWeqEhl1wgzj4HF9zcsuwWBX6cG6/TCTYSOhaE8MgfmJJQE1RctGjluaOgv3Z9lFR68ddUyO59x6
7bMn2XJH5MlaZM21rXNplcgV/ZrC4iTsg34dRS1mPqoC2sRI4K9C7Sf1VCMSzU+ZDeOgi6qMOlbB
0xX0zVQTwOu4LJe4G4tci67/dFWvXZXzy4L28jGtX8Yfy1l5q2M5++o8iksoLbvQ0VW8W7j6J6Za
MNvAx44MtmM5++o8imIKyNd6C4v8V99Ot0/eJcc7gBgtN/4iv9G3Wx9hX9m3c4FQxqrQ2sCYX7ks
76rZ0RnyBMkRZ2YIkhZF2Ca5OM65tXqrKx3+HEHNWTEpnJXEoBpGfKuK5DLuK+0Go/ltiS9yCJvL
AHhd5m2KhV/legR2mHC1JemrkvQvhi1S8acV17Ge7xWD/Ltc6IzWsrqwLlq7AGQmmRx9ZuwbD7pC
9p5Jh9b6JUa7UKMx/tHVqz4Kc7z9wtbC8jBjY29geJ6bXA24bdiTudai2v9LjAN4s+3lh6gMH0y7
pIDSC4YzGu4esYP/qZLOQ6zpaBlQF7pLt8Xts0viL02QY29O8V7W1J9FsHEdBm+ZM6sJqlCT+A8h
9G3Dl1KIv28CL1+ef/Dz+Xa741UDkYalqbFHQ3B5a+e+bffMqhE8wcWU6/U9O5lNnThYAYcL1IFr
BBDq2ATakpnDrSxdfKU7/8ZVo33sAdnvbYgQQG5vdh1AHx97QECsuNHrwDw4g69gngeX2LpSUkMo
a61J68vJ1jPcbUrzISmi1twFxuSG28RlFlzOkjQ32ZuD143a8Hri6brQEtE2LIte2WV2Zt+HlUE8
VZtH96rXavs4dRLlD9b6dR1BYfjF+gufXn6yY3Ob49oD7dJBS+FEqISFke/7rdQAM8XGAHjzld3w
nhVhSOqDJHjBjXA+Aq2Sd4iwFA6D1LxJ5PZ3lt7HUkNu2NwRVwVQB5bR4nuLkFyz0jL1QmM/uYGK
2M3wyDrya4Md1TcCJCierS5ZvYGEXxMfK+kCZmo8pIq6xHuquURA3SYLL8xbqm5RFZgaBW7bnphh
Updrs1bcbmUr/4e9M9ttG8vW8KsY594HnIeL00AsT/EUx3bFXX1j0DYj0qJEiSI1PX1/W7JiSaa1
42yCOgQKXWiguhOKi3uv+f/Xml6mw0OjGNPYcSYGgF4ndcetf6KGedQg4r+Pb+BtFGaPRdYruYbi
L75dQ/wxs8owgwwK2yj4M9BH/IeVcaJYS0zxFjjYAsWzUuz6ZQIFXw6cGMGqyR1iu/Vn7iEso82Y
F+vnMKndFXBaMVp93Qbux0XeaXd7D+cQoAcPJxAhGS0KNIXBptPOkT12rfySvue36dDvQR7y+gCu
wUTgS9P2TLevBnO+ZApmhty9uAcBmx3AND/34smxkeCgZ6P02h5p1kl/rB06M1qcbfMBH15MryZm
79mYjUdXTn/fZ7GUN/g+9maDwwnTC+Bi2+Zpz/G+Da383+BEJq38oe8ddHyxSwrKszYen/V1Ro/a
o5fAcbvTA1H5PXTjWXo8tTIGF8c9UnxPA5DP1rj+8BvwjJMoHX73p/F3ezRjXZTf/d4ZuGwp9QFa
+gDOh3YHsuqDeWgZI++r286+kgr//VIwpNydnuWRfpM57Bua9nWgRfR5WcdjM9crTp2/RrH27/0C
Dtu4Dz31IXb2T5L9AbW1nAmWk8yZfu0gPSu6jYyFQx2N5TRucdXOAX1MB9bL2WiY0qOcth8uPLNP
pxpNpUDSO++MqZR0ZnoBAa7vpKxDZdvOoN8e/Oj3KRc5s+5/0q51OjXGLM3umOezJLLOuy+JdjbK
GZtmQwI8nvre37qb/RP6LFzP9s3AAI8DULnvvY/4a0u1twSA3QPYMYcdr3JhyAmAe9hsDWeMwryf
sqL1FLctgBvkF6/NwWXgg9aDOjappNM+YcK++SmtFwX99UyXuAviFwPHQPqRmWxAjx9ACEAINOOL
nqfPJifjfeYG6nmbqwzn8sDJO8G+Dc5qxhK0EQSzUyMv7h4gbLXaaecEt3TtjqIgH4CNzwtGCRYZ
mwtmjM+cZJf7kCwHYubJdJ9VQ8POERTIVjd2r3q9wf6sZVks67aGTAmkC/oELBBua390N5y1r70c
FuhLfEa386v5wDYhOz/Me+kZtvOvcTa8wmBCXhndOpnd6iZsmKeGlMysYz7Ys8ZIwdHAPx7P3LOR
Nb3QIvMwTdwDH+TbS9t4fBn98EyUDCUfCIhgDLQkjX/OmD9iDaKbcSf5zojpvH/iTll08zUatayB
d51P0CfwZAOK3rPx+DF6iW4fRsZfuRnfZUb+n+E+vFAH+zMQhkjHIlExLEBikw4JYwV0ZtLyEjQT
O+YKgzYVps2KbGaqCHPnCsNnChM4xRZ2+tpVJIwjjxRbcLCXwnBqWNBCZ86Qj02N293zjjCyWTy5
7wuzawva+lQQ2GNBZccXwd8U9HbT+x4JursniO8P3eQ7AIbiCFvnH4wcmwV+gij/MPbOtIgpLdYs
uczh0ndi22fdl/ZoCpr9SBDuOzDvbRj4saDiR3Dy7dQ+YfDzXb9gyJINaz+Cve8LGv9AEPp9Qe2f
CpI/0jBcXxD/J4DXD1xmAWhGZEV3fWvYdU/y/KV9NDGSyRHo1vil9ZIOmStejEnbnvpOTxs9TVyf
eT1tNzXMY2+8z9KzmdXnJzsD++bFKWbpeWfUxc7D5YjiawaAP7R643j6dzezTzTX+Eaz02Z+/Ghw
2U7a2j5rlNvO7HBfa/eiH5NMNAlZVzP9JyZ/NYyEKB9HRPfBYwCErsQw8teWhlEH5YAlI4bW5gNf
SO6WKaHBAAxdE5TVdWy8aArSrAMZQctwjkf+FQwRlGsMoGV6gA7A+JP1vzm6YZ3sL4qMrDyG/AFX
0ODdVnuCUycZ9/zpaHJu9V2WjBidXk6lvlckz0Owt6fG0DqP9vvx0dAfZD/icZ9Fgv34GH70U1dj
Qbn/Mjj3C+a42A+zswkmhUWZ++YZzdT/aOOX23yc0jzUpkxB6vcgq4MlYb2l5QS5NYmO02jknXaN
rH/V7+X7h8agML8748g7n45ZHmMBFvXTIQT9fYaoRlah3Q2GMW2G/mQAUs7N2NvxUrTNk30w/0cP
BHzZj1E3cvdbTKPsgbM1tJuJ606do2EE9glyoUkXYsYXPaRb8TIDGMcT9tHE+NJIsn5xBAUry4OH
rnX1T7YgsgXg8lt1I+6xUvSdasz/1ptqCAioqGdDXhWzK1ZVgwXTcOHYr+MA6hQAoGWqIPJSwyd7
AFghMgxS4GXQIFAdgg5Am1sTVctPEWhFRWYlZiBlhfIEYwqCCgmD4Outa0c3sfAcelGcg9NOzjz7
YZ/N0F6ad69erLaYsjBzBve9CVS3/dGUtcre0GRj5MxgurGVHz0MBqPzB0/zztOYBaZdM+keT188
h62ANhPy3e74pD2msz4xnenRCBDS+fil4x36faYjUJChcmd6d7OHl+xk0GOTYtpOBifkD9ZFn/lN
Z9mMzTbTSc86cxMCd3vSjq98CJ0Xjk1dnmDLbPkTpmuY+2b75CX3WNQ7sHpfs8m+3up0aKFbmcvO
lPaAsYPmw5S+0iQ+z4d9WmZJyhRyna5oRJfiJo323Ut/Es0Y6IA77xDxJM+dl5dufgTitTM70R5S
WsgDahMHFIK6rPscjnpM6O0OZ3dN0aRXKHnpQPHFlGCGFDH9JXk+EsDgOByujCOX/oFlWeX9A1Ym
muE70I+1P3o37YeLhy8Gn4l//9f6HKj5EPWV/3f+78t3ff37r8K9//W1H1sKtvwfT+MwC7KniOkD
SDz9/clq8z8ufvr//mf9XVesydaH99LOe7vCKLalrVF49kH41Amz5YNWBsmJREf1xQ/CJM+Cbrx8
1MrjsW4VPH7LCC/ld4/be7c0O0tqP4YoQSo/PynCvSPgpNHyYStfR7RTlX8gS8clPEYx5V752a0g
S0obwYYIA1XfnKePyu6kKWpu6g8fluT1onSs/ujtw7CU3zyKh0E7Xb7o23URDBH1l0+C6fIxK4+u
Qk9bCdWUcZCXnikhlfq7p2ln+ZiVd69CTVuyIT3Kp4qa7t0DrCgRoApV3TrWRfXlt02AUH920U6C
El0V9WvlK3McZPFjUCT58llv98aqwq8exwndQTG0fPGqK4+vQlslPHXVb3/CUKqoKHv5KtT1JAvW
ty0sKg9WFfp6Ckop7JdRNASmSPnanKbFsNTxWVXo6mnx+Bhkz8v3XLkzVbjVr0M+e0ksJnDTyh/m
ax4Mn0qCVLsKZT0Lnjrl9PgqVPU86AWP4dPyI7x9dbsKTeXpz/E0jco+fBXOdfvoAFVDcJ6mT1HM
P2X+SUwgUL44F8HT3vci3rsmpCwxOGJ7SQW/0Sl7dBUqexF0wr30514ehXv3WM0Sf2VXobwX4d5t
ERYlmZrAFah/obgH46MkXXCq0N+LadlsC1F9Un7xyyDqpd2w7M2r0F4JY1xVvbbSCZUf/nQRls2W
FOVD9e8ehqV1AzFyT/3hBE8h2LOnEm1yqtBasI1ZXOpRBEJD/f23cPiUT5Uh8mWZmluFokp4X6rv
fpU+JmHJmYrFgsof/SrNukGJHXCr8LLfku4wD0siM9H2V371bzm58d5dEJdMpnCr0NZrGXZf9WSv
47JCmUBbKn+c65iab3khzq1CWa/TpKR44FXhVa/TfkncIaYjKX+VrYB21dOUIH8reHz51GN2g1Tw
ZULm6uA/lo96i+e9KnT15mNUqvJ3SZ/KbmIVHvUmHYZBUfJJqtDQ2yeKZCXPrkI7ZRBM1W9+G+OS
pu9fXmxHU1bSWxbipkVc4vH8KmLf7Sg15S+Th2GZFonGdAVfZttkT+VXH8c/Sy6kX4UrvUufn5cf
4M20ANFV/yh3WUDfY1hiucRqF+Vvvh27o/rN74PnsBT9UIUjvQ+GYUl1CbRCJd9lKOobZWU9AEyV
/ADPHpfEplAWqnh8zKi+94EvrJtKHr4F1KJ8Z7K4Hb1XVHCrFbz532GS0Fq5DJ/jp7LoFIit9FfK
gAK/NrG/hw8sl7GX/bUyeAQ1L7T6SHzGDwAUH/6JJSih5A+8Woo34ySAAr8gffNf2wAvrOILJFiC
ld9bPkT80AKrIX7lVfaVP7cu2pYXX36+15XU7z/Oe8nQn22SraMbmiUa2rtdtHVsRbOEIxLfLtwq
sqNZomG7toq2iStplnTYzK3SvUO1NEs84qyt4q1iapolGcnYNsk2ED2Nkk3ggiSyreCJmiUaAe52
0d7QTM0STBKTEFytLRZslnCSsAThVpFczZJNEpe0VnBkzRJMEpO8R7E1SzxJXNJawdA1SzCJz25t
AuyaJZ3Eb6/D+xol2tpyqZK0dA1c2CzJJF77MF2DNjZLNolv2wQ+Nks4iXPbhF02SziJg9sAfTZL
Nol3W4OcNksySca9CXhtlnAS370Bt22WbBLPvQH2bZRsAjK8LS1dhxo3SzRJYrqBRW6WbBLfvYGE
bpZsEtf9DofdLOkk/q0Ep90s+SRerhQl3iwJJa5OAMml/ch3nbH/Bz04AW/f5gs+RMg36vgEyn6r
lBv4/GYJJ8lXL9bZAc2STeLPV7kJzRJM4sw3mRHNEk6Sq64TJ5olmsSVX67RNpolmsSLX66RRpol
msR9X76jrDRLPIkT3yTMNEo4V+K711ZuNUsyieO+XCMLNUs0id/epCo1SziJ714nSjVLNEkevk7T
apZokqBkgyTWLNkk/m2V4NUswSSe7R29rFHSCZratrR0ldzWLMEknm2VWtcswSR+bZ3Y1yzRJKYf
WuEq769Zskls/80G67BZwklS0lXOY7MEkySkNyuMy2YJJnHX63zPZokmcdhrbNNGSba2bKQE8PSO
69os6SQee51p2yzRJD77Nv/fdaJvs6STJKMbNONmySYJSZBtheTcLNEkTvt2lQTdLMkkXnuVgt0s
wSRee5MA3iThWKe2PRVdJ4g3SzSJa1unpzdLNIlrQ7QNcnyzxJP4tvtgnZrfLOEkzu1+bTBAs0ST
pNsMTF7ZtdEs0SR++35tKEKzRJM47g9GMjRExrcZBwsYVkkGdxkzfXiY5sEWJNeKl1wZkrAG5BLr
cKnq1jRKwTBtMZJsWxmZpk0e7X3phln8NoZlcWxPKeMreqEY6PzrCR/IxdKn11ZsXZK9fsgPz+uv
XsxUP/Y8MJx+uH5mT2nRy7PpTdiOxfBSmWxvH7Em2d4+5ofSrQvUT4JeuDilml5RbF9mp5fuOJYm
dnqZa0sXS9TnNBivDONa3K8kfQoS1q3Ij2AxRdysVXfmItpsYGJlsOuJ9fCSgGOOhkQ/fg16+zMp
jcXP1HiQtsmGe3bY6w4LnMS4q18aUXKQB5lYK9PL4ud2uH4LP3mc8yFG/FKNgjq257GEy7A932Kn
lkTQsLcyRvbPzlKMJatXRJ8ba2H1XZOLq0tu7H2QZWnwrHSMrDStWUZP03WLRaOsB9cN/dXw1HeL
PN2yHRYMar7GbZLdoq895r/2ghxPEyR7x0GSbDijT2qNLiaz13qlPL6xgaFn+zV7b8U8323m4SrM
mYz4DvD++1K+hWI1HqnHHkUNzTHZ6m7oCwtY58/7pss6eUM3LMuRfeGyYsvvf965J10WdGoUkeWf
bAxlazFLyjVL0gc6WBk3+GeGVyx9qldLWOjuOhp2AQ21Xq/Qh+GbmBISpUlXzfKKSaM1C+mz81rT
xKpWHdu73RScxo+PK8sl/uwga5fR13yT2MCa7/jWZMr4JQknbAHJ4kDtKMXio1qP0tc107R9j/82
HMuR1GS+DYPO26zbPzvJHYhIbuKZOgERG1RlefBNOg1WF9/9mZBix0DN52hZbI4151kYu4+3q+RJ
Evbe43Q+6T30109Zn/fwifcQknW4lkbaIPEeF2mvvXcQBk+Rmk7uQEybbb+2h4VlSa9UTLGe5iyN
gt7bbN4/u7Q7ENTTXFfTHVP8I7u0X5LHoEeRgEIUxYI/E7H2LIF1yw6byC1iApEnSFzledx9JDVo
noyeYzqm79pkgdL7GudP0c84TBTzTbGGpl4TyzZ1C8X0ENRx1xaFl9RHTuJkZVfJn91WY+GOazSw
hmVSE6EuQulg6Spr/XkW0mP5XNdgD7okxYSPFWyWqj/rwsSqoZovkUOFnByIJNOWVktp74kB1zfx
u+GWnxVU7GmpW1Bf96z5onsqxJKABPKZYuQsNvnVLKBrGa5u666pa74rEfAgC6JAMc97HclSpz66
DrmspdvooyNLZk+hkHeUi/s7uKiuT23fRCt1Qi5JBiRIMnutebNCJQ7ZgZSeaVkuxtU3Te/VsXxY
l7hlaTmz9RsXh3iinK+T5xkYHon7uA2Kzt5N0I/fFjo2xkt7VCkdXfc1S54GHafKOrmDOMSnekYy
i6MkAZLY1usMyxOuLPf4s3OsPxYwNSoTjmH6BJSWLG6+DPrzjYmbM2Q+GQnMN2/U6ygxquR4eEpb
cwgu5376Q9NzUPz8GSSpkunZiYyOqIn6pmHQQZVUJk7TMTugldojr/X7uptAPjrp0AbHl+i8gkTO
st0cn7yu2Li64zrRTaQPo4msXSrit3wYtpt3Ww1DJLO6Q/zqykLXVtB9VG/zo/y1HyS+w3RpWTrg
NmTRqyB4HLO1/km1vv26iqfGKN00XNe3bZO6BD1pibO8KYZRBQHsKwimTimFRtoe+7o8G6jRdi+y
QLORdPVUq7+7ENRxMa8mtTRXl+UjZVziz5rYHdxYSqJzjBElAv81F/owIvjyfndVAyS0DFsHMQhC
REcrt99WBvP3qklF6u4E0yM1XUt0Sn3qdTLw3zFuRD0Z2YGMlkGFgCBWdIQl9vUSUOnzcO9HHI6V
YliAeLX7S9BUBD6uRayOO5Hd2aToPsbB3mkoNvwN1YTdgQkCYgPUxzNMXVzd7cKK4OBLL49S1f6T
tbg9dbpNEkvb8X1wDGBvJMnXUTDMaZnmUahY+9nFeXKctq2ZNpdYCkkJuurZl74TIXErvqcDO5Qi
dBnpmc6lbKBu0hXWRM9U9xxZMn2cZiyPVz/O+SLYmgsjFogGV8AZqHXJkulWnD1RABIF6AYeqBDU
d0zPM0HGbTe2F+FkfVfvn5XzdqGdvmFxc4UBoga9XcoW7YMwW1tj3xg5wXBqpoE/Ie/0JC7lPoJ/
I2A4mVqEsINwSFQtfdfwPbpDsnDoS8Zu7L1T+rWKyrkTOUmtMX8W1XZZ+WCRWH8LOk0Uk4wMfAMM
HhDs27VTDNepQDd3cpi0bHXDhZMFpnO7lBdxnuNSWkEveFZsv+9EUo/+u2hp2q6sq/AjeO4F8bCa
ZGU3soIysCG7yD3LSVhFcLsLIQGLACvXDRswmeTqvrkV9chvF6m24A0ZpGQeiGRZf/O0UO4w1F9L
sGnBc1cNOkW+I4mFmGOfp93wOVYKEXYRwCOlAD56nqBNSipDBwTwkUBdUxxKkkCZNrmLM+VADRf+
Dmm2REEXgYIonFwHhWI1YQe2iIqJT0TkcbRSJtaXIlOGr9XPb6HYB93XEaECfRXJabaSdFAIarkK
6MlYtItrLH5ZNk6TrFM0raVW6GjYUWvk6jsQ0CGtdunmeo4hRV4fFkmRK5IhdnBPAVyDIKEnb/iO
jKB0N073ToPsMc2GanfVrhUvaxME4D/gtrh0UyAMyBjbl4zkIEF5DhVvrFmrE5mLSbda3Fa4AuiL
xGXOG2OtjJ0iaqfp1CwmjHsmKdBLsX1R3JNBu1iongVVNOXrF9MhAqJSi6vUiYC2p5unBcyPWH2a
glMr6snWqF3CkdRdYgKcibR+KWKes6CrWKU1tIVLrslbzqWkT+T5OkbIgp4gqZAcB3HWxQopKubi
V+oU0qWXS2WEgS6GI6t2/Yif8lSZ1GvWinyanyQIPTwKvVxYkrLs60uWVFFv9xfaX+dRejCFBDeB
qQ1UgbYbn3kmElJyV7uwbu0mljI7CSYzIRyT6qzEYd4H01mwOZvss2iZepvU8/vqU7PElWiAhDVZ
5+QkTUSt/QdEyXCqdpo7kRTAAcEPAAuq7fI7e5EW1C3Vx0ntRFQgpppt0quWXtwjcaTXGU4lDpt3
plgh0RCjlieFHhw9x6o87V0cpTBA4Ntt+Nqy3OQiKJ7D7DlIFA+y3qrPwgyBb6eXgMm17df+8Yew
xPkgyKCfJqqA4fqPk/6t4IDRT9AM83VUxYdy3kZBJ+2HqodZa+1HHKaA67mCrU0wS+i+3dJCIUqz
KjoJuxAT5+lAeXF/g4WapGm3imBvF3fWYEQNkAOAtdIy0EGR9YYV9G/NHRynaJrM63lop+TWHgXt
gMGlKjXZnUjoWYzj8SmNMLBmu15+6QvSWxWh3i4ENakDkZ5YiCrLNMWovIZeWCo/lEcsgauQQbuO
g4Rhwk3swi88CsdoUIU2oYi9FqE+dpsN7HwthGTyBxUvh2u7HIH4sZApDQVmK1fR5NuFgkK04fIy
/Ix5fRJbC+RJOaStuUO9OE5XTDUgOUFWmRG6pzn9WGRTJZeyGyHhMlq2ScVLGhvMedQVDD+rvRBE
94TWCS5FjNyWthTSPAdisHeSpSO10H0X56nr1LzIw5iyJD3PUzgLhLSK/b4dWB+dmfzQm4GYAqOV
xEHHQVZJ3L4DMYkNYGYwX4VikEzMy6DXYV2Lkv0B0DCPKWssRIPLg7BJ+dI0wRlISrRnzOivIDeh
Vlq7mMyFp3vrOT4TK2RUIm5s/AjyR7FB5NXe60MrQXOZlIDmDM7t+Qm7k+L0JVC7sFbt/aE5jZra
D7U8Xcr/P0wZ8b+34Cs0T1AG4TOn2APqJGW/MWAyzGASharnuaD71mmA6NtybXVBkJcuNPhSCIep
dpL1LnkRgSyjgMTCBjF0BMyaJFhnDfUe+6PaakK+gsprPEeOb77NQEANpNH6wTQTa2tUqj+uXbcP
oZMp0PpwjAWca+HCPkwvW1GQVzApdBdS2i7TKoh5fqP2fAwauAuJUe0orbrhIiwPIDWg7swIcYE0
kDjKkm1un+xLG68hR336iIg0hDCtAiorHd4rJqv8TJnrVAW8G8hRzarJYTKg2PPIojX53JHTFC+i
an6smkGWFLQo3Pkg8lizIZ+4dgEmD27xExZWUTfrldOg4OOjlWQlEFJ1mu+/eZVkmjVcbGmChhxk
//ovAAAA//8=</cx:binary>
              </cx:geoCache>
            </cx:geography>
          </cx:layoutPr>
        </cx:series>
      </cx:plotAreaRegion>
    </cx:plotArea>
    <cx:legend pos="r" align="min" overlay="0">
      <cx:txPr>
        <a:bodyPr spcFirstLastPara="1" vertOverflow="ellipsis" horzOverflow="overflow" wrap="square" lIns="0" tIns="0" rIns="0" bIns="0" anchor="ctr" anchorCtr="1"/>
        <a:lstStyle/>
        <a:p>
          <a:pPr algn="ctr" rtl="0">
            <a:defRPr/>
          </a:pPr>
          <a:endParaRPr lang="en-US" sz="900" b="0" i="0" u="none" strike="noStrike" baseline="0">
            <a:solidFill>
              <a:srgbClr val="003865">
                <a:lumMod val="65000"/>
                <a:lumOff val="35000"/>
              </a:srgbClr>
            </a:solidFill>
            <a:latin typeface="Calibri"/>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97">
  <cs:axisTitle>
    <cs:lnRef idx="0"/>
    <cs:fillRef idx="0"/>
    <cs:effectRef idx="0"/>
    <cs:fontRef idx="minor">
      <a:schemeClr val="lt1">
        <a:lumMod val="95000"/>
      </a:schemeClr>
    </cs:fontRef>
    <cs:defRPr sz="1197"/>
  </cs:axisTitle>
  <cs:category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categoryAxis>
  <cs:chartArea>
    <cs:lnRef idx="0"/>
    <cs:fillRef idx="0"/>
    <cs:effectRef idx="0"/>
    <cs:fontRef idx="minor">
      <a:schemeClr val="dk1"/>
    </cs:fontRef>
    <cs:spPr>
      <a:solidFill>
        <a:schemeClr val="dk1"/>
      </a:solidFill>
    </cs:spPr>
    <cs:defRPr sz="1330"/>
  </cs:chartArea>
  <cs:dataLabel>
    <cs:lnRef idx="0"/>
    <cs:fillRef idx="0"/>
    <cs:effectRef idx="0"/>
    <cs:fontRef idx="minor">
      <a:schemeClr val="lt1">
        <a:lumMod val="9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lt1"/>
    </cs:fontRef>
    <cs:spPr>
      <a:solidFill>
        <a:schemeClr val="phClr"/>
      </a:solidFill>
      <a:ln w="3175">
        <a:solidFill>
          <a:schemeClr val="dk1"/>
        </a:solidFill>
      </a:ln>
    </cs:spPr>
  </cs:dataPoint>
  <cs:dataPoint3D>
    <cs:lnRef idx="0"/>
    <cs:fillRef idx="0">
      <cs:styleClr val="auto"/>
    </cs:fillRef>
    <cs:effectRef idx="0"/>
    <cs:fontRef idx="minor">
      <a:schemeClr val="lt1"/>
    </cs:fontRef>
    <cs:spPr>
      <a:solidFill>
        <a:schemeClr val="phClr"/>
      </a:solidFill>
    </cs:spPr>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fillRef idx="0">
      <cs:styleClr val="auto"/>
    </cs:fillRef>
    <cs:effectRef idx="0"/>
    <cs:fontRef idx="minor">
      <a:schemeClr val="lt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lt1"/>
    </cs:fontRef>
    <cs:spPr>
      <a:ln w="28575" cap="rnd">
        <a:solidFill>
          <a:schemeClr val="phClr"/>
        </a:solidFill>
        <a:round/>
      </a:ln>
    </cs:spPr>
  </cs:dataPointWireframe>
  <cs:dataTable>
    <cs:lnRef idx="0"/>
    <cs:fillRef idx="0"/>
    <cs:effectRef idx="0"/>
    <cs:fontRef idx="minor">
      <a:schemeClr val="lt1">
        <a:lumMod val="95000"/>
      </a:schemeClr>
    </cs:fontRef>
    <cs:spPr>
      <a:ln w="9525">
        <a:solidFill>
          <a:schemeClr val="lt1">
            <a:lumMod val="95000"/>
            <a:alpha val="54000"/>
          </a:schemeClr>
        </a:solidFill>
      </a:ln>
    </cs:spPr>
    <cs:defRPr sz="1197"/>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30000"/>
          </a:schemeClr>
        </a:solidFill>
        <a:round/>
      </a:ln>
    </cs:spPr>
  </cs:gridlineMajor>
  <cs:gridlineMinor>
    <cs:lnRef idx="0"/>
    <cs:fillRef idx="0"/>
    <cs:effectRef idx="0"/>
    <cs:fontRef idx="minor">
      <a:schemeClr val="lt1"/>
    </cs:fontRef>
    <cs:spPr>
      <a:ln>
        <a:solidFill>
          <a:schemeClr val="lt1">
            <a:lumMod val="95000"/>
            <a:alpha val="30000"/>
            <a:lumOff val="1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95000"/>
      </a:schemeClr>
    </cs:fontRef>
    <cs:defRPr sz="1197"/>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seriesAxis>
  <cs:seriesLine>
    <cs:lnRef idx="0"/>
    <cs:fillRef idx="0"/>
    <cs:effectRef idx="0"/>
    <cs:fontRef idx="minor">
      <a:schemeClr val="lt1"/>
    </cs:fontRef>
    <cs:spPr>
      <a:ln w="9525" cap="flat">
        <a:solidFill>
          <a:srgbClr val="D9D9D9"/>
        </a:solidFill>
        <a:round/>
      </a:ln>
    </cs:spPr>
  </cs:seriesLine>
  <cs:title>
    <cs:lnRef idx="0"/>
    <cs:fillRef idx="0"/>
    <cs:effectRef idx="0"/>
    <cs:fontRef idx="minor">
      <a:schemeClr val="lt1">
        <a:lumMod val="95000"/>
      </a:schemeClr>
    </cs:fontRef>
    <cs:defRPr sz="1862"/>
  </cs:title>
  <cs:trendline>
    <cs:lnRef idx="0">
      <cs:styleClr val="auto"/>
    </cs:lnRef>
    <cs:fillRef idx="0"/>
    <cs:effectRef idx="0"/>
    <cs:fontRef idx="minor">
      <a:schemeClr val="lt1"/>
    </cs:fontRef>
    <cs:spPr>
      <a:ln w="19050" cap="rnd">
        <a:solidFill>
          <a:schemeClr val="phClr"/>
        </a:solidFill>
        <a:prstDash val="sysDash"/>
      </a:ln>
    </cs:spPr>
  </cs:trendline>
  <cs:trendlineLabel>
    <cs:lnRef idx="0"/>
    <cs:fillRef idx="0"/>
    <cs:effectRef idx="0"/>
    <cs:fontRef idx="minor">
      <a:schemeClr val="lt1">
        <a:lumMod val="95000"/>
      </a:schemeClr>
    </cs:fontRef>
    <cs:defRPr sz="1197"/>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95000"/>
      </a:schemeClr>
    </cs:fontRef>
    <cs:defRPr sz="1197"/>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6"/>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884613" y="0"/>
            <a:ext cx="2971800" cy="463566"/>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10/28/2025</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775685"/>
            <a:ext cx="2971800" cy="463565"/>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884613" y="8775685"/>
            <a:ext cx="2971800" cy="463565"/>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6"/>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63566"/>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10/28/2025</a:t>
            </a:fld>
            <a:endParaRPr lang="en-US" dirty="0"/>
          </a:p>
        </p:txBody>
      </p:sp>
      <p:sp>
        <p:nvSpPr>
          <p:cNvPr id="4" name="Slide Image Placeholder 3"/>
          <p:cNvSpPr>
            <a:spLocks noGrp="1" noRot="1" noChangeAspect="1"/>
          </p:cNvSpPr>
          <p:nvPr>
            <p:ph type="sldImg" idx="2"/>
          </p:nvPr>
        </p:nvSpPr>
        <p:spPr>
          <a:xfrm>
            <a:off x="657225" y="1154113"/>
            <a:ext cx="5543550" cy="31178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46389"/>
            <a:ext cx="5486400" cy="3637955"/>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5685"/>
            <a:ext cx="2971800" cy="463565"/>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775685"/>
            <a:ext cx="2971800" cy="463565"/>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a:p>
        </p:txBody>
      </p:sp>
    </p:spTree>
    <p:extLst>
      <p:ext uri="{BB962C8B-B14F-4D97-AF65-F5344CB8AC3E}">
        <p14:creationId xmlns:p14="http://schemas.microsoft.com/office/powerpoint/2010/main" val="229483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09AF9-55D5-9A5E-5A7D-3845D3AC4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0D943-5203-434F-5B29-13411F3D7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D8EF0C-9034-B84B-AAD4-9D279E14CFF2}"/>
              </a:ext>
            </a:extLst>
          </p:cNvPr>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B5695156-4B4D-EE60-B0D1-364775D9BC68}"/>
              </a:ext>
            </a:extLst>
          </p:cNvPr>
          <p:cNvSpPr>
            <a:spLocks noGrp="1"/>
          </p:cNvSpPr>
          <p:nvPr>
            <p:ph type="sldNum" sz="quarter" idx="5"/>
          </p:nvPr>
        </p:nvSpPr>
        <p:spPr/>
        <p:txBody>
          <a:bodyPr/>
          <a:lstStyle/>
          <a:p>
            <a:fld id="{F9F08466-AEA7-4FC0-9459-6A32F61DA297}" type="slidenum">
              <a:rPr lang="en-US" smtClean="0"/>
              <a:pPr/>
              <a:t>10</a:t>
            </a:fld>
            <a:endParaRPr lang="en-US"/>
          </a:p>
        </p:txBody>
      </p:sp>
    </p:spTree>
    <p:extLst>
      <p:ext uri="{BB962C8B-B14F-4D97-AF65-F5344CB8AC3E}">
        <p14:creationId xmlns:p14="http://schemas.microsoft.com/office/powerpoint/2010/main" val="505995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a:p>
        </p:txBody>
      </p:sp>
    </p:spTree>
    <p:extLst>
      <p:ext uri="{BB962C8B-B14F-4D97-AF65-F5344CB8AC3E}">
        <p14:creationId xmlns:p14="http://schemas.microsoft.com/office/powerpoint/2010/main" val="1735682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61/87 county 70%</a:t>
            </a:r>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400807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C5E40-D94A-CF7D-2127-E88B3D74A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B3767-B242-A8F1-1042-C3462D57F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40FA7-A42F-99E8-0669-291C4FE1622A}"/>
              </a:ext>
            </a:extLst>
          </p:cNvPr>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CD6EDCB5-7B82-DAE2-64E3-E825A6917D5A}"/>
              </a:ext>
            </a:extLst>
          </p:cNvPr>
          <p:cNvSpPr>
            <a:spLocks noGrp="1"/>
          </p:cNvSpPr>
          <p:nvPr>
            <p:ph type="sldNum" sz="quarter" idx="5"/>
          </p:nvPr>
        </p:nvSpPr>
        <p:spPr/>
        <p:txBody>
          <a:bodyPr/>
          <a:lstStyle/>
          <a:p>
            <a:fld id="{F9F08466-AEA7-4FC0-9459-6A32F61DA297}" type="slidenum">
              <a:rPr lang="en-US" smtClean="0"/>
              <a:pPr/>
              <a:t>13</a:t>
            </a:fld>
            <a:endParaRPr lang="en-US"/>
          </a:p>
        </p:txBody>
      </p:sp>
    </p:spTree>
    <p:extLst>
      <p:ext uri="{BB962C8B-B14F-4D97-AF65-F5344CB8AC3E}">
        <p14:creationId xmlns:p14="http://schemas.microsoft.com/office/powerpoint/2010/main" val="333368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91E05-0044-0681-81E8-505DBEE3D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D7635-CEC0-E680-6DD5-73D66820CD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5158D1-A527-3CF8-7BAF-D25F30AC99D3}"/>
              </a:ext>
            </a:extLst>
          </p:cNvPr>
          <p:cNvSpPr>
            <a:spLocks noGrp="1"/>
          </p:cNvSpPr>
          <p:nvPr>
            <p:ph type="body" idx="1"/>
          </p:nvPr>
        </p:nvSpPr>
        <p:spPr/>
        <p:txBody>
          <a:bodyPr/>
          <a:lstStyle/>
          <a:p>
            <a:pPr>
              <a:buFont typeface="Arial" panose="020B0604020202020204" pitchFamily="34" charset="0"/>
              <a:buNone/>
            </a:pPr>
            <a:r>
              <a:rPr lang="en-US" dirty="0"/>
              <a:t>Credential Access	Attempts to steal account credentials or authentication material (passwords, tokens, ticket harvesting) to impersonate users or services.</a:t>
            </a:r>
          </a:p>
          <a:p>
            <a:pPr>
              <a:buFont typeface="Arial" panose="020B0604020202020204" pitchFamily="34" charset="0"/>
              <a:buNone/>
            </a:pPr>
            <a:r>
              <a:rPr lang="en-US" dirty="0"/>
              <a:t>Command and Control	Attacks where threat actors attempt to maintain remote control over compromised system</a:t>
            </a:r>
          </a:p>
          <a:p>
            <a:pPr>
              <a:buFont typeface="Arial" panose="020B0604020202020204" pitchFamily="34" charset="0"/>
              <a:buNone/>
            </a:pPr>
            <a:r>
              <a:rPr lang="en-US" dirty="0"/>
              <a:t>Custom Intelligence	Attacks that were caught via IOC's that were manually added</a:t>
            </a:r>
          </a:p>
          <a:p>
            <a:pPr>
              <a:buFont typeface="Arial" panose="020B0604020202020204" pitchFamily="34" charset="0"/>
              <a:buNone/>
            </a:pPr>
            <a:r>
              <a:rPr lang="en-US" dirty="0"/>
              <a:t>Defense Evasion	Actions to avoid detection or impede analysis (obfuscation, disabling security tools, </a:t>
            </a:r>
            <a:r>
              <a:rPr lang="en-US" dirty="0" err="1"/>
              <a:t>timestomping</a:t>
            </a:r>
            <a:r>
              <a:rPr lang="en-US" dirty="0"/>
              <a:t>, living-off-the-land).</a:t>
            </a:r>
          </a:p>
          <a:p>
            <a:pPr>
              <a:buFont typeface="Arial" panose="020B0604020202020204" pitchFamily="34" charset="0"/>
              <a:buNone/>
            </a:pPr>
            <a:r>
              <a:rPr lang="en-US" dirty="0"/>
              <a:t>Execution	Running malicious code or commands on a system (scripts, binaries, scheduled tasks) to carry out attacker objectives.</a:t>
            </a:r>
          </a:p>
          <a:p>
            <a:pPr>
              <a:buFont typeface="Arial" panose="020B0604020202020204" pitchFamily="34" charset="0"/>
              <a:buNone/>
            </a:pPr>
            <a:r>
              <a:rPr lang="en-US" dirty="0"/>
              <a:t>Falcon Intel	Threat-intelligence driven detections based on CrowdStrike’s adversary profiling, indicators, and intelligence reports; these alerts often indicate attribution, campaign context, or matches to known-bad infrastructure.</a:t>
            </a:r>
          </a:p>
          <a:p>
            <a:pPr>
              <a:buFont typeface="Arial" panose="020B0604020202020204" pitchFamily="34" charset="0"/>
              <a:buNone/>
            </a:pPr>
            <a:r>
              <a:rPr lang="en-US" dirty="0"/>
              <a:t>Impact	Actions that disrupt, degrade, or destroy systems or data to achieve the attacker’s end goal (ransomware encryption, data destruction, service outages).</a:t>
            </a:r>
          </a:p>
          <a:p>
            <a:pPr>
              <a:buFont typeface="Arial" panose="020B0604020202020204" pitchFamily="34" charset="0"/>
              <a:buNone/>
            </a:pPr>
            <a:r>
              <a:rPr lang="en-US" dirty="0"/>
              <a:t>Machine Learning	Alerts that were discovered and stopped via flagged malicious behavior using trained models rather than signature, manual IOCs</a:t>
            </a:r>
          </a:p>
          <a:p>
            <a:pPr>
              <a:buFont typeface="Arial" panose="020B0604020202020204" pitchFamily="34" charset="0"/>
              <a:buNone/>
            </a:pPr>
            <a:r>
              <a:rPr lang="en-US" dirty="0"/>
              <a:t>Malware	Attacks using file/process that indicate malicious payloads </a:t>
            </a:r>
          </a:p>
          <a:p>
            <a:pPr>
              <a:buFont typeface="Arial" panose="020B0604020202020204" pitchFamily="34" charset="0"/>
              <a:buNone/>
            </a:pPr>
            <a:r>
              <a:rPr lang="en-US" dirty="0"/>
              <a:t>Persistence Mechanism	Techniques that allow adversaries to maintain a foothold across reboots or credential changes (services, scheduled tasks, backdoors).</a:t>
            </a:r>
          </a:p>
          <a:p>
            <a:pPr>
              <a:buFont typeface="Arial" panose="020B0604020202020204" pitchFamily="34" charset="0"/>
              <a:buNone/>
            </a:pPr>
            <a:r>
              <a:rPr lang="en-US" dirty="0"/>
              <a:t>Post Exploit	</a:t>
            </a:r>
            <a:r>
              <a:rPr lang="en-US" dirty="0" err="1"/>
              <a:t>Behaviour</a:t>
            </a:r>
            <a:r>
              <a:rPr lang="en-US" dirty="0"/>
              <a:t> consistent with activity after initial compromise (e.g., credential theft, lateral movement, persistence)</a:t>
            </a:r>
          </a:p>
          <a:p>
            <a:pPr>
              <a:buFont typeface="Arial" panose="020B0604020202020204" pitchFamily="34" charset="0"/>
              <a:buNone/>
            </a:pPr>
            <a:r>
              <a:rPr lang="en-US" dirty="0"/>
              <a:t>Falcon Overwatch	Attacks that were stopped by the Falcon Overwatch threat hunting team. These usually include </a:t>
            </a:r>
          </a:p>
          <a:p>
            <a:pPr>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2E15174F-BFD6-6F76-6BA4-5F96E896C4C3}"/>
              </a:ext>
            </a:extLst>
          </p:cNvPr>
          <p:cNvSpPr>
            <a:spLocks noGrp="1"/>
          </p:cNvSpPr>
          <p:nvPr>
            <p:ph type="sldNum" sz="quarter" idx="5"/>
          </p:nvPr>
        </p:nvSpPr>
        <p:spPr/>
        <p:txBody>
          <a:bodyPr/>
          <a:lstStyle/>
          <a:p>
            <a:fld id="{F9F08466-AEA7-4FC0-9459-6A32F61DA297}" type="slidenum">
              <a:rPr lang="en-US" smtClean="0"/>
              <a:pPr/>
              <a:t>14</a:t>
            </a:fld>
            <a:endParaRPr lang="en-US"/>
          </a:p>
        </p:txBody>
      </p:sp>
    </p:spTree>
    <p:extLst>
      <p:ext uri="{BB962C8B-B14F-4D97-AF65-F5344CB8AC3E}">
        <p14:creationId xmlns:p14="http://schemas.microsoft.com/office/powerpoint/2010/main" val="1310523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8F476-207A-1FAF-08B9-2324E5820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D23AB-38F9-DDBA-002F-98D0B489B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085279-D761-1E48-5BEB-C6D84D563F54}"/>
              </a:ext>
            </a:extLst>
          </p:cNvPr>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5D932D7B-E59A-3C38-E17B-65F5B20EAC46}"/>
              </a:ext>
            </a:extLst>
          </p:cNvPr>
          <p:cNvSpPr>
            <a:spLocks noGrp="1"/>
          </p:cNvSpPr>
          <p:nvPr>
            <p:ph type="sldNum" sz="quarter" idx="5"/>
          </p:nvPr>
        </p:nvSpPr>
        <p:spPr/>
        <p:txBody>
          <a:bodyPr/>
          <a:lstStyle/>
          <a:p>
            <a:fld id="{F9F08466-AEA7-4FC0-9459-6A32F61DA297}" type="slidenum">
              <a:rPr lang="en-US" smtClean="0"/>
              <a:pPr/>
              <a:t>15</a:t>
            </a:fld>
            <a:endParaRPr lang="en-US"/>
          </a:p>
        </p:txBody>
      </p:sp>
    </p:spTree>
    <p:extLst>
      <p:ext uri="{BB962C8B-B14F-4D97-AF65-F5344CB8AC3E}">
        <p14:creationId xmlns:p14="http://schemas.microsoft.com/office/powerpoint/2010/main" val="2704697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B37C5-1737-0249-4932-93E946DFD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5BB782-9F98-54E5-8821-92BC508B7B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09B45-3963-8D97-3856-D87D42819D0B}"/>
              </a:ext>
            </a:extLst>
          </p:cNvPr>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F2EC3D75-C92E-F551-6D9C-65D489226A3D}"/>
              </a:ext>
            </a:extLst>
          </p:cNvPr>
          <p:cNvSpPr>
            <a:spLocks noGrp="1"/>
          </p:cNvSpPr>
          <p:nvPr>
            <p:ph type="sldNum" sz="quarter" idx="5"/>
          </p:nvPr>
        </p:nvSpPr>
        <p:spPr/>
        <p:txBody>
          <a:bodyPr/>
          <a:lstStyle/>
          <a:p>
            <a:fld id="{F9F08466-AEA7-4FC0-9459-6A32F61DA297}" type="slidenum">
              <a:rPr lang="en-US" smtClean="0"/>
              <a:pPr/>
              <a:t>16</a:t>
            </a:fld>
            <a:endParaRPr lang="en-US"/>
          </a:p>
        </p:txBody>
      </p:sp>
    </p:spTree>
    <p:extLst>
      <p:ext uri="{BB962C8B-B14F-4D97-AF65-F5344CB8AC3E}">
        <p14:creationId xmlns:p14="http://schemas.microsoft.com/office/powerpoint/2010/main" val="453935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21791-1A6A-45CB-9ADD-A5A2EF0E4F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00F983-386E-9997-F4BF-7D917FD64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86E9D9-88C1-E7D8-1075-A95E1C911B36}"/>
              </a:ext>
            </a:extLst>
          </p:cNvPr>
          <p:cNvSpPr>
            <a:spLocks noGrp="1"/>
          </p:cNvSpPr>
          <p:nvPr>
            <p:ph type="body" idx="1"/>
          </p:nvPr>
        </p:nvSpPr>
        <p:spPr/>
        <p:txBody>
          <a:bodyPr/>
          <a:lstStyle/>
          <a:p>
            <a:pPr>
              <a:buFont typeface="Arial" panose="020B0604020202020204" pitchFamily="34" charset="0"/>
              <a:buNone/>
            </a:pPr>
            <a:r>
              <a:rPr lang="en-US" dirty="0"/>
              <a:t>98</a:t>
            </a:r>
          </a:p>
        </p:txBody>
      </p:sp>
      <p:sp>
        <p:nvSpPr>
          <p:cNvPr id="4" name="Slide Number Placeholder 3">
            <a:extLst>
              <a:ext uri="{FF2B5EF4-FFF2-40B4-BE49-F238E27FC236}">
                <a16:creationId xmlns:a16="http://schemas.microsoft.com/office/drawing/2014/main" id="{6F164796-84A4-971C-9D9A-C36A99B42F01}"/>
              </a:ext>
            </a:extLst>
          </p:cNvPr>
          <p:cNvSpPr>
            <a:spLocks noGrp="1"/>
          </p:cNvSpPr>
          <p:nvPr>
            <p:ph type="sldNum" sz="quarter" idx="5"/>
          </p:nvPr>
        </p:nvSpPr>
        <p:spPr/>
        <p:txBody>
          <a:bodyPr/>
          <a:lstStyle/>
          <a:p>
            <a:fld id="{F9F08466-AEA7-4FC0-9459-6A32F61DA297}" type="slidenum">
              <a:rPr lang="en-US" smtClean="0"/>
              <a:pPr/>
              <a:t>17</a:t>
            </a:fld>
            <a:endParaRPr lang="en-US"/>
          </a:p>
        </p:txBody>
      </p:sp>
    </p:spTree>
    <p:extLst>
      <p:ext uri="{BB962C8B-B14F-4D97-AF65-F5344CB8AC3E}">
        <p14:creationId xmlns:p14="http://schemas.microsoft.com/office/powerpoint/2010/main" val="2150416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FC566-1B4B-8E47-ADE2-65BEF01FA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48982-AB26-1C53-E357-504AB827D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513457-6AAB-BF25-F497-B0B24E667C45}"/>
              </a:ext>
            </a:extLst>
          </p:cNvPr>
          <p:cNvSpPr>
            <a:spLocks noGrp="1"/>
          </p:cNvSpPr>
          <p:nvPr>
            <p:ph type="body" idx="1"/>
          </p:nvPr>
        </p:nvSpPr>
        <p:spPr/>
        <p:txBody>
          <a:bodyPr/>
          <a:lstStyle/>
          <a:p>
            <a:pPr>
              <a:buFont typeface="Arial" panose="020B0604020202020204" pitchFamily="34" charset="0"/>
              <a:buNone/>
            </a:pPr>
            <a:r>
              <a:rPr lang="en-US" dirty="0"/>
              <a:t>69</a:t>
            </a:r>
          </a:p>
        </p:txBody>
      </p:sp>
      <p:sp>
        <p:nvSpPr>
          <p:cNvPr id="4" name="Slide Number Placeholder 3">
            <a:extLst>
              <a:ext uri="{FF2B5EF4-FFF2-40B4-BE49-F238E27FC236}">
                <a16:creationId xmlns:a16="http://schemas.microsoft.com/office/drawing/2014/main" id="{CCFF95E9-78DF-7F26-36E1-78A261FB0EED}"/>
              </a:ext>
            </a:extLst>
          </p:cNvPr>
          <p:cNvSpPr>
            <a:spLocks noGrp="1"/>
          </p:cNvSpPr>
          <p:nvPr>
            <p:ph type="sldNum" sz="quarter" idx="5"/>
          </p:nvPr>
        </p:nvSpPr>
        <p:spPr/>
        <p:txBody>
          <a:bodyPr/>
          <a:lstStyle/>
          <a:p>
            <a:fld id="{F9F08466-AEA7-4FC0-9459-6A32F61DA297}" type="slidenum">
              <a:rPr lang="en-US" smtClean="0"/>
              <a:pPr/>
              <a:t>18</a:t>
            </a:fld>
            <a:endParaRPr lang="en-US"/>
          </a:p>
        </p:txBody>
      </p:sp>
    </p:spTree>
    <p:extLst>
      <p:ext uri="{BB962C8B-B14F-4D97-AF65-F5344CB8AC3E}">
        <p14:creationId xmlns:p14="http://schemas.microsoft.com/office/powerpoint/2010/main" val="2532124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7629F-8F21-6FAB-0548-5741F513C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D604E8-FF2A-4E00-1502-0D3CD16BD7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C3E36F-C1F9-3293-CF21-97A87928F305}"/>
              </a:ext>
            </a:extLst>
          </p:cNvPr>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173D27D7-E7D3-1E7F-F70E-FD6942D88E80}"/>
              </a:ext>
            </a:extLst>
          </p:cNvPr>
          <p:cNvSpPr>
            <a:spLocks noGrp="1"/>
          </p:cNvSpPr>
          <p:nvPr>
            <p:ph type="sldNum" sz="quarter" idx="5"/>
          </p:nvPr>
        </p:nvSpPr>
        <p:spPr/>
        <p:txBody>
          <a:bodyPr/>
          <a:lstStyle/>
          <a:p>
            <a:fld id="{F9F08466-AEA7-4FC0-9459-6A32F61DA297}" type="slidenum">
              <a:rPr lang="en-US" smtClean="0"/>
              <a:pPr/>
              <a:t>19</a:t>
            </a:fld>
            <a:endParaRPr lang="en-US"/>
          </a:p>
        </p:txBody>
      </p:sp>
    </p:spTree>
    <p:extLst>
      <p:ext uri="{BB962C8B-B14F-4D97-AF65-F5344CB8AC3E}">
        <p14:creationId xmlns:p14="http://schemas.microsoft.com/office/powerpoint/2010/main" val="1327801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779D4-F9C0-AF73-7A97-6F23C74AC7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B017B-6085-F4B7-3362-FE4CD8EE7A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45F733-B79B-464B-AA73-EB07642AA3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rPr>
              <a:t>Here are the types of incidents to report</a:t>
            </a:r>
          </a:p>
          <a:p>
            <a:endParaRPr lang="en-US"/>
          </a:p>
        </p:txBody>
      </p:sp>
      <p:sp>
        <p:nvSpPr>
          <p:cNvPr id="4" name="Slide Number Placeholder 3">
            <a:extLst>
              <a:ext uri="{FF2B5EF4-FFF2-40B4-BE49-F238E27FC236}">
                <a16:creationId xmlns:a16="http://schemas.microsoft.com/office/drawing/2014/main" id="{C6B370CE-E4E7-3DF7-C200-39163E54F440}"/>
              </a:ext>
            </a:extLst>
          </p:cNvPr>
          <p:cNvSpPr>
            <a:spLocks noGrp="1"/>
          </p:cNvSpPr>
          <p:nvPr>
            <p:ph type="sldNum" sz="quarter" idx="5"/>
          </p:nvPr>
        </p:nvSpPr>
        <p:spPr/>
        <p:txBody>
          <a:bodyPr/>
          <a:lstStyle/>
          <a:p>
            <a:fld id="{F9F08466-AEA7-4FC0-9459-6A32F61DA297}" type="slidenum">
              <a:rPr lang="en-US" smtClean="0"/>
              <a:pPr/>
              <a:t>2</a:t>
            </a:fld>
            <a:endParaRPr lang="en-US"/>
          </a:p>
        </p:txBody>
      </p:sp>
    </p:spTree>
    <p:extLst>
      <p:ext uri="{BB962C8B-B14F-4D97-AF65-F5344CB8AC3E}">
        <p14:creationId xmlns:p14="http://schemas.microsoft.com/office/powerpoint/2010/main" val="2067805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29F9-0AE0-8B5F-1147-9639E52CD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EC501-259F-60B5-882A-96E38970CE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CD14D-E58D-732E-92C1-4F75907FFA54}"/>
              </a:ext>
            </a:extLst>
          </p:cNvPr>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F4BBD295-4734-2550-6D82-9628B9493DD8}"/>
              </a:ext>
            </a:extLst>
          </p:cNvPr>
          <p:cNvSpPr>
            <a:spLocks noGrp="1"/>
          </p:cNvSpPr>
          <p:nvPr>
            <p:ph type="sldNum" sz="quarter" idx="5"/>
          </p:nvPr>
        </p:nvSpPr>
        <p:spPr/>
        <p:txBody>
          <a:bodyPr/>
          <a:lstStyle/>
          <a:p>
            <a:fld id="{F9F08466-AEA7-4FC0-9459-6A32F61DA297}" type="slidenum">
              <a:rPr lang="en-US" smtClean="0"/>
              <a:pPr/>
              <a:t>20</a:t>
            </a:fld>
            <a:endParaRPr lang="en-US"/>
          </a:p>
        </p:txBody>
      </p:sp>
    </p:spTree>
    <p:extLst>
      <p:ext uri="{BB962C8B-B14F-4D97-AF65-F5344CB8AC3E}">
        <p14:creationId xmlns:p14="http://schemas.microsoft.com/office/powerpoint/2010/main" val="1110298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F3A3C-133F-6406-69DD-39FA5495D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5F6D6-B270-A8A3-E16E-C61EAA41A2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105E6-D0A1-7272-3008-42A2B91F3A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6E3CE5-7FE0-7668-7C28-46D7C3EE21D3}"/>
              </a:ext>
            </a:extLst>
          </p:cNvPr>
          <p:cNvSpPr>
            <a:spLocks noGrp="1"/>
          </p:cNvSpPr>
          <p:nvPr>
            <p:ph type="sldNum" sz="quarter" idx="5"/>
          </p:nvPr>
        </p:nvSpPr>
        <p:spPr/>
        <p:txBody>
          <a:bodyPr/>
          <a:lstStyle/>
          <a:p>
            <a:fld id="{F9F08466-AEA7-4FC0-9459-6A32F61DA297}" type="slidenum">
              <a:rPr lang="en-US" smtClean="0"/>
              <a:pPr/>
              <a:t>21</a:t>
            </a:fld>
            <a:endParaRPr lang="en-US"/>
          </a:p>
        </p:txBody>
      </p:sp>
    </p:spTree>
    <p:extLst>
      <p:ext uri="{BB962C8B-B14F-4D97-AF65-F5344CB8AC3E}">
        <p14:creationId xmlns:p14="http://schemas.microsoft.com/office/powerpoint/2010/main" val="4191805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 Response (IR) is a structured approach to identifying, managing, and recovering from cybersecurity incidents to minimize impact and restore normal operations.</a:t>
            </a:r>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2464315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F0124-53E7-FC8B-AD58-D248A78AA0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C7BF5-F573-4B0E-61E2-11523E1DA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31EF98-EA2D-2060-1CB1-22C1A31A940E}"/>
              </a:ext>
            </a:extLst>
          </p:cNvPr>
          <p:cNvSpPr>
            <a:spLocks noGrp="1"/>
          </p:cNvSpPr>
          <p:nvPr>
            <p:ph type="body" idx="1"/>
          </p:nvPr>
        </p:nvSpPr>
        <p:spPr/>
        <p:txBody>
          <a:bodyPr/>
          <a:lstStyle/>
          <a:p>
            <a:pPr>
              <a:spcBef>
                <a:spcPts val="600"/>
              </a:spcBef>
              <a:spcAft>
                <a:spcPts val="600"/>
              </a:spcAft>
            </a:pPr>
            <a:r>
              <a:rPr lang="en-US" sz="1600" dirty="0"/>
              <a:t>Understand incident response lifecycle and best practices: This lifecycle is based on NIST’s incident response framework which is a enterprise standard IR framework that has been adapted by many entities world wide including CISA and MNIT. </a:t>
            </a:r>
          </a:p>
        </p:txBody>
      </p:sp>
      <p:sp>
        <p:nvSpPr>
          <p:cNvPr id="4" name="Slide Number Placeholder 3">
            <a:extLst>
              <a:ext uri="{FF2B5EF4-FFF2-40B4-BE49-F238E27FC236}">
                <a16:creationId xmlns:a16="http://schemas.microsoft.com/office/drawing/2014/main" id="{7B49674B-E093-EFF6-D471-62C5F49EDF98}"/>
              </a:ext>
            </a:extLst>
          </p:cNvPr>
          <p:cNvSpPr>
            <a:spLocks noGrp="1"/>
          </p:cNvSpPr>
          <p:nvPr>
            <p:ph type="sldNum" sz="quarter" idx="5"/>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1663071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E297A-4C50-1FEC-C7CB-097D874D0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FD076-9BFF-2372-A1FC-B1EC958E42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0C4F6-6679-F021-F764-0481C01C04C2}"/>
              </a:ext>
            </a:extLst>
          </p:cNvPr>
          <p:cNvSpPr>
            <a:spLocks noGrp="1"/>
          </p:cNvSpPr>
          <p:nvPr>
            <p:ph type="body" idx="1"/>
          </p:nvPr>
        </p:nvSpPr>
        <p:spPr/>
        <p:txBody>
          <a:bodyPr/>
          <a:lstStyle/>
          <a:p>
            <a:pPr>
              <a:spcBef>
                <a:spcPts val="600"/>
              </a:spcBef>
              <a:spcAft>
                <a:spcPts val="600"/>
              </a:spcAft>
            </a:pPr>
            <a:r>
              <a:rPr lang="en-US" sz="2000" dirty="0"/>
              <a:t>Preparation: Building out capabilities before an incident occurs</a:t>
            </a:r>
          </a:p>
          <a:p>
            <a:pPr>
              <a:spcBef>
                <a:spcPts val="600"/>
              </a:spcBef>
              <a:spcAft>
                <a:spcPts val="600"/>
              </a:spcAft>
            </a:pPr>
            <a:endParaRPr lang="en-US" sz="2000" dirty="0"/>
          </a:p>
          <a:p>
            <a:pPr>
              <a:spcBef>
                <a:spcPts val="600"/>
              </a:spcBef>
              <a:spcAft>
                <a:spcPts val="600"/>
              </a:spcAft>
            </a:pPr>
            <a:r>
              <a:rPr lang="en-US" sz="2000" dirty="0"/>
              <a:t>Detection &amp; Analysis: is the stage in the incident response lifecycle where the potential cybersecurity events are identified, investigated and confirmed as true incidents</a:t>
            </a:r>
          </a:p>
        </p:txBody>
      </p:sp>
      <p:sp>
        <p:nvSpPr>
          <p:cNvPr id="4" name="Slide Number Placeholder 3">
            <a:extLst>
              <a:ext uri="{FF2B5EF4-FFF2-40B4-BE49-F238E27FC236}">
                <a16:creationId xmlns:a16="http://schemas.microsoft.com/office/drawing/2014/main" id="{9C12109F-E7EE-601F-367F-E3F64DEC5C63}"/>
              </a:ext>
            </a:extLst>
          </p:cNvPr>
          <p:cNvSpPr>
            <a:spLocks noGrp="1"/>
          </p:cNvSpPr>
          <p:nvPr>
            <p:ph type="sldNum" sz="quarter" idx="5"/>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2945399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4FFA2-5A29-F333-6FEC-38AE5D2C65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D8AB8-BB9A-50AC-6DDF-5D9582C730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A439D8-C54A-226D-D147-C155001ED531}"/>
              </a:ext>
            </a:extLst>
          </p:cNvPr>
          <p:cNvSpPr>
            <a:spLocks noGrp="1"/>
          </p:cNvSpPr>
          <p:nvPr>
            <p:ph type="body" idx="1"/>
          </p:nvPr>
        </p:nvSpPr>
        <p:spPr/>
        <p:txBody>
          <a:bodyPr/>
          <a:lstStyle/>
          <a:p>
            <a:pPr>
              <a:spcBef>
                <a:spcPts val="600"/>
              </a:spcBef>
              <a:spcAft>
                <a:spcPts val="600"/>
              </a:spcAft>
            </a:pPr>
            <a:r>
              <a:rPr lang="en-US" sz="2000" dirty="0"/>
              <a:t>Containment: objective is to prevent further damage and reduce immediate impact of incident by removing the threat actor's access</a:t>
            </a:r>
          </a:p>
          <a:p>
            <a:pPr>
              <a:spcBef>
                <a:spcPts val="600"/>
              </a:spcBef>
              <a:spcAft>
                <a:spcPts val="600"/>
              </a:spcAft>
            </a:pPr>
            <a:r>
              <a:rPr lang="en-US" sz="2000" dirty="0"/>
              <a:t>Eradication &amp; Recovery: objective is to return to “normal operations” by eliminating </a:t>
            </a:r>
            <a:r>
              <a:rPr lang="en-US" sz="2000" dirty="0" err="1"/>
              <a:t>artifcats</a:t>
            </a:r>
            <a:r>
              <a:rPr lang="en-US" sz="2000" dirty="0"/>
              <a:t> of the incident</a:t>
            </a:r>
          </a:p>
          <a:p>
            <a:pPr>
              <a:spcBef>
                <a:spcPts val="600"/>
              </a:spcBef>
              <a:spcAft>
                <a:spcPts val="600"/>
              </a:spcAft>
            </a:pPr>
            <a:r>
              <a:rPr lang="en-US" sz="2000" dirty="0"/>
              <a:t>Post Incident Review</a:t>
            </a:r>
          </a:p>
          <a:p>
            <a:pPr lvl="1">
              <a:spcBef>
                <a:spcPts val="600"/>
              </a:spcBef>
              <a:spcAft>
                <a:spcPts val="600"/>
              </a:spcAft>
            </a:pPr>
            <a:r>
              <a:rPr lang="en-US" sz="1600" dirty="0"/>
              <a:t>Conduct lessons learned, update policies controls and training</a:t>
            </a:r>
          </a:p>
        </p:txBody>
      </p:sp>
      <p:sp>
        <p:nvSpPr>
          <p:cNvPr id="4" name="Slide Number Placeholder 3">
            <a:extLst>
              <a:ext uri="{FF2B5EF4-FFF2-40B4-BE49-F238E27FC236}">
                <a16:creationId xmlns:a16="http://schemas.microsoft.com/office/drawing/2014/main" id="{B96F9102-7D05-37BC-FACE-B67AD07748CC}"/>
              </a:ext>
            </a:extLst>
          </p:cNvPr>
          <p:cNvSpPr>
            <a:spLocks noGrp="1"/>
          </p:cNvSpPr>
          <p:nvPr>
            <p:ph type="sldNum" sz="quarter" idx="5"/>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3676188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5844C-47C3-A609-442C-41C4F0C29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B72661-16DC-7AAC-D8AD-EA92295A8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6FA03-08B4-A41A-EE25-89E80D9D4440}"/>
              </a:ext>
            </a:extLst>
          </p:cNvPr>
          <p:cNvSpPr>
            <a:spLocks noGrp="1"/>
          </p:cNvSpPr>
          <p:nvPr>
            <p:ph type="body" idx="1"/>
          </p:nvPr>
        </p:nvSpPr>
        <p:spPr/>
        <p:txBody>
          <a:bodyPr/>
          <a:lstStyle/>
          <a:p>
            <a:pPr>
              <a:spcBef>
                <a:spcPts val="600"/>
              </a:spcBef>
              <a:spcAft>
                <a:spcPts val="600"/>
              </a:spcAft>
            </a:pPr>
            <a:r>
              <a:rPr lang="en-US" sz="2000" dirty="0"/>
              <a:t>Post Incident Review: Goal is to document the incident, inform leadership, harden environment to prevent similar incidents and apply lessons learned</a:t>
            </a:r>
          </a:p>
        </p:txBody>
      </p:sp>
      <p:sp>
        <p:nvSpPr>
          <p:cNvPr id="4" name="Slide Number Placeholder 3">
            <a:extLst>
              <a:ext uri="{FF2B5EF4-FFF2-40B4-BE49-F238E27FC236}">
                <a16:creationId xmlns:a16="http://schemas.microsoft.com/office/drawing/2014/main" id="{21F9A4C8-7B09-DFFB-DEF0-7BD03E94152E}"/>
              </a:ext>
            </a:extLst>
          </p:cNvPr>
          <p:cNvSpPr>
            <a:spLocks noGrp="1"/>
          </p:cNvSpPr>
          <p:nvPr>
            <p:ph type="sldNum" sz="quarter" idx="5"/>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3594529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CA01D-F8BD-713D-D686-E5CCF08E47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12D20-1585-77C8-DEEB-518E72D1B8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D1DF85-604A-6E6A-9509-7A56EF447621}"/>
              </a:ext>
            </a:extLst>
          </p:cNvPr>
          <p:cNvSpPr>
            <a:spLocks noGrp="1"/>
          </p:cNvSpPr>
          <p:nvPr>
            <p:ph type="body" idx="1"/>
          </p:nvPr>
        </p:nvSpPr>
        <p:spPr/>
        <p:txBody>
          <a:bodyPr/>
          <a:lstStyle/>
          <a:p>
            <a:pPr>
              <a:spcBef>
                <a:spcPts val="600"/>
              </a:spcBef>
              <a:spcAft>
                <a:spcPts val="600"/>
              </a:spcAft>
            </a:pPr>
            <a:endParaRPr lang="en-US" sz="2000" dirty="0"/>
          </a:p>
        </p:txBody>
      </p:sp>
      <p:sp>
        <p:nvSpPr>
          <p:cNvPr id="4" name="Slide Number Placeholder 3">
            <a:extLst>
              <a:ext uri="{FF2B5EF4-FFF2-40B4-BE49-F238E27FC236}">
                <a16:creationId xmlns:a16="http://schemas.microsoft.com/office/drawing/2014/main" id="{18BDBF07-B4C7-A2A4-17AC-0B02535AEB52}"/>
              </a:ext>
            </a:extLst>
          </p:cNvPr>
          <p:cNvSpPr>
            <a:spLocks noGrp="1"/>
          </p:cNvSpPr>
          <p:nvPr>
            <p:ph type="sldNum" sz="quarter" idx="5"/>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3306897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25473-1B24-628E-BFDC-43BC4294D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6F9128-2372-62E9-D732-DC0AB4D900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61CDD-2135-3508-5C4C-B5938EBEF6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E0B2B5-7B92-C605-EB08-C81C3F501FE8}"/>
              </a:ext>
            </a:extLst>
          </p:cNvPr>
          <p:cNvSpPr>
            <a:spLocks noGrp="1"/>
          </p:cNvSpPr>
          <p:nvPr>
            <p:ph type="sldNum" sz="quarter" idx="5"/>
          </p:nvPr>
        </p:nvSpPr>
        <p:spPr/>
        <p:txBody>
          <a:bodyPr/>
          <a:lstStyle/>
          <a:p>
            <a:fld id="{F9F08466-AEA7-4FC0-9459-6A32F61DA297}" type="slidenum">
              <a:rPr lang="en-US" smtClean="0"/>
              <a:pPr/>
              <a:t>28</a:t>
            </a:fld>
            <a:endParaRPr lang="en-US"/>
          </a:p>
        </p:txBody>
      </p:sp>
    </p:spTree>
    <p:extLst>
      <p:ext uri="{BB962C8B-B14F-4D97-AF65-F5344CB8AC3E}">
        <p14:creationId xmlns:p14="http://schemas.microsoft.com/office/powerpoint/2010/main" val="1235286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0000"/>
              </a:highlight>
              <a:latin typeface="Calibri"/>
              <a:ea typeface="Calibri"/>
              <a:cs typeface="Calibri"/>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29</a:t>
            </a:fld>
            <a:endParaRPr lang="en-US"/>
          </a:p>
        </p:txBody>
      </p:sp>
    </p:spTree>
    <p:extLst>
      <p:ext uri="{BB962C8B-B14F-4D97-AF65-F5344CB8AC3E}">
        <p14:creationId xmlns:p14="http://schemas.microsoft.com/office/powerpoint/2010/main" val="429322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0358-9A25-78D2-C34E-0BE9D0650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041A2-7842-9D6A-CE6F-7AF17C50D1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12B855-99FA-81A1-1127-7E97564FD7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1ACDD2-6DCA-0D5A-30B3-3986C3E7C1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51899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6A2A2-7562-8714-636E-DEF9F070A0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775E9F-FCB2-DF5B-27CD-13793CDFE0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594CBF-4674-E8AC-DC47-A15FE259E7FA}"/>
              </a:ext>
            </a:extLst>
          </p:cNvPr>
          <p:cNvSpPr>
            <a:spLocks noGrp="1"/>
          </p:cNvSpPr>
          <p:nvPr>
            <p:ph type="body" idx="1"/>
          </p:nvPr>
        </p:nvSpPr>
        <p:spPr/>
        <p:txBody>
          <a:bodyPr/>
          <a:lstStyle/>
          <a:p>
            <a:pPr marL="0" marR="0">
              <a:lnSpc>
                <a:spcPct val="112000"/>
              </a:lnSpc>
              <a:spcBef>
                <a:spcPts val="1000"/>
              </a:spcBef>
              <a:spcAft>
                <a:spcPts val="1000"/>
              </a:spcAft>
            </a:pPr>
            <a:endParaRPr lang="en-US" dirty="0"/>
          </a:p>
        </p:txBody>
      </p:sp>
      <p:sp>
        <p:nvSpPr>
          <p:cNvPr id="4" name="Slide Number Placeholder 3">
            <a:extLst>
              <a:ext uri="{FF2B5EF4-FFF2-40B4-BE49-F238E27FC236}">
                <a16:creationId xmlns:a16="http://schemas.microsoft.com/office/drawing/2014/main" id="{5F14C1AC-81B9-94BD-F23C-83CC126604BC}"/>
              </a:ext>
            </a:extLst>
          </p:cNvPr>
          <p:cNvSpPr>
            <a:spLocks noGrp="1"/>
          </p:cNvSpPr>
          <p:nvPr>
            <p:ph type="sldNum" sz="quarter" idx="5"/>
          </p:nvPr>
        </p:nvSpPr>
        <p:spPr/>
        <p:txBody>
          <a:bodyPr/>
          <a:lstStyle/>
          <a:p>
            <a:fld id="{F9F08466-AEA7-4FC0-9459-6A32F61DA297}" type="slidenum">
              <a:rPr lang="en-US" smtClean="0"/>
              <a:pPr/>
              <a:t>30</a:t>
            </a:fld>
            <a:endParaRPr lang="en-US"/>
          </a:p>
        </p:txBody>
      </p:sp>
    </p:spTree>
    <p:extLst>
      <p:ext uri="{BB962C8B-B14F-4D97-AF65-F5344CB8AC3E}">
        <p14:creationId xmlns:p14="http://schemas.microsoft.com/office/powerpoint/2010/main" val="15339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1C093-9FC1-1160-1DFB-B457A6470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DE3B1-513D-3395-D6E6-CD88DAC48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EE23CE-BEF9-4682-3DB7-CB89499775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C2550D-DDFE-83C1-48F5-83AFCF71BF3D}"/>
              </a:ext>
            </a:extLst>
          </p:cNvPr>
          <p:cNvSpPr>
            <a:spLocks noGrp="1"/>
          </p:cNvSpPr>
          <p:nvPr>
            <p:ph type="sldNum" sz="quarter" idx="5"/>
          </p:nvPr>
        </p:nvSpPr>
        <p:spPr/>
        <p:txBody>
          <a:bodyPr/>
          <a:lstStyle/>
          <a:p>
            <a:fld id="{F9F08466-AEA7-4FC0-9459-6A32F61DA297}" type="slidenum">
              <a:rPr lang="en-US" smtClean="0"/>
              <a:pPr/>
              <a:t>31</a:t>
            </a:fld>
            <a:endParaRPr lang="en-US"/>
          </a:p>
        </p:txBody>
      </p:sp>
    </p:spTree>
    <p:extLst>
      <p:ext uri="{BB962C8B-B14F-4D97-AF65-F5344CB8AC3E}">
        <p14:creationId xmlns:p14="http://schemas.microsoft.com/office/powerpoint/2010/main" val="1565646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F472B-BD72-7851-C63D-04AC19A05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D2B05-E0C2-9A70-275B-A3BF4B1F6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4FA8ED-10D3-704A-D46B-1D2C8BFE3C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3A2075-C9D9-C4C6-9671-A869FBF27EFF}"/>
              </a:ext>
            </a:extLst>
          </p:cNvPr>
          <p:cNvSpPr>
            <a:spLocks noGrp="1"/>
          </p:cNvSpPr>
          <p:nvPr>
            <p:ph type="sldNum" sz="quarter" idx="5"/>
          </p:nvPr>
        </p:nvSpPr>
        <p:spPr/>
        <p:txBody>
          <a:bodyPr/>
          <a:lstStyle/>
          <a:p>
            <a:pPr>
              <a:defRPr/>
            </a:pPr>
            <a:fld id="{09D8B99D-00E8-1541-BE04-F0148888E3EE}" type="slidenum">
              <a:rPr lang="en-US" altLang="en-US" smtClean="0"/>
              <a:pPr>
                <a:defRPr/>
              </a:pPr>
              <a:t>32</a:t>
            </a:fld>
            <a:endParaRPr lang="en-US" altLang="en-US"/>
          </a:p>
        </p:txBody>
      </p:sp>
    </p:spTree>
    <p:extLst>
      <p:ext uri="{BB962C8B-B14F-4D97-AF65-F5344CB8AC3E}">
        <p14:creationId xmlns:p14="http://schemas.microsoft.com/office/powerpoint/2010/main" val="778566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BFD3F-E924-8F9B-BD00-55FAB7E7D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A7149-2CDC-D94F-0E36-D9C1E808CA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BCF410-C5B0-E2C8-7B54-FE37E92FF0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AB4082-9218-DC40-0F92-DF0D987B3ED3}"/>
              </a:ext>
            </a:extLst>
          </p:cNvPr>
          <p:cNvSpPr>
            <a:spLocks noGrp="1"/>
          </p:cNvSpPr>
          <p:nvPr>
            <p:ph type="sldNum" sz="quarter" idx="5"/>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907862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B2EDD-07A3-78EC-8918-83D32C8A35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472A7-71FA-1515-8D6E-43F018AAF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AD309-3428-C0E8-B9BE-9A93CA7DC3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D9E564-E7A2-F4BF-AE8C-F8326C1CACDE}"/>
              </a:ext>
            </a:extLst>
          </p:cNvPr>
          <p:cNvSpPr>
            <a:spLocks noGrp="1"/>
          </p:cNvSpPr>
          <p:nvPr>
            <p:ph type="sldNum" sz="quarter" idx="5"/>
          </p:nvPr>
        </p:nvSpPr>
        <p:spPr/>
        <p:txBody>
          <a:bodyPr/>
          <a:lstStyle/>
          <a:p>
            <a:fld id="{F9F08466-AEA7-4FC0-9459-6A32F61DA297}" type="slidenum">
              <a:rPr lang="en-US" smtClean="0"/>
              <a:pPr/>
              <a:t>34</a:t>
            </a:fld>
            <a:endParaRPr lang="en-US"/>
          </a:p>
        </p:txBody>
      </p:sp>
    </p:spTree>
    <p:extLst>
      <p:ext uri="{BB962C8B-B14F-4D97-AF65-F5344CB8AC3E}">
        <p14:creationId xmlns:p14="http://schemas.microsoft.com/office/powerpoint/2010/main" val="2494264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7676D-99D6-0746-1C3F-86D50E37D5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24D751-F416-CF85-FA3C-866E195C0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20BC00-8E99-64A1-736D-C6B9E68F7ED9}"/>
              </a:ext>
            </a:extLst>
          </p:cNvPr>
          <p:cNvSpPr>
            <a:spLocks noGrp="1"/>
          </p:cNvSpPr>
          <p:nvPr>
            <p:ph type="body" idx="1"/>
          </p:nvPr>
        </p:nvSpPr>
        <p:spPr/>
        <p:txBody>
          <a:bodyPr/>
          <a:lstStyle/>
          <a:p>
            <a:endParaRPr lang="en-US">
              <a:latin typeface="+mn-lt"/>
            </a:endParaRPr>
          </a:p>
        </p:txBody>
      </p:sp>
      <p:sp>
        <p:nvSpPr>
          <p:cNvPr id="4" name="Slide Number Placeholder 3">
            <a:extLst>
              <a:ext uri="{FF2B5EF4-FFF2-40B4-BE49-F238E27FC236}">
                <a16:creationId xmlns:a16="http://schemas.microsoft.com/office/drawing/2014/main" id="{94120D16-1C4C-36E9-7010-8BE6912D1522}"/>
              </a:ext>
            </a:extLst>
          </p:cNvPr>
          <p:cNvSpPr>
            <a:spLocks noGrp="1"/>
          </p:cNvSpPr>
          <p:nvPr>
            <p:ph type="sldNum" sz="quarter" idx="10"/>
          </p:nvPr>
        </p:nvSpPr>
        <p:spPr/>
        <p:txBody>
          <a:bodyPr/>
          <a:lstStyle/>
          <a:p>
            <a:fld id="{F9F08466-AEA7-4FC0-9459-6A32F61DA297}" type="slidenum">
              <a:rPr lang="en-US" smtClean="0"/>
              <a:pPr/>
              <a:t>35</a:t>
            </a:fld>
            <a:endParaRPr lang="en-US"/>
          </a:p>
        </p:txBody>
      </p:sp>
    </p:spTree>
    <p:extLst>
      <p:ext uri="{BB962C8B-B14F-4D97-AF65-F5344CB8AC3E}">
        <p14:creationId xmlns:p14="http://schemas.microsoft.com/office/powerpoint/2010/main" val="150193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Where does your organization start? We can help with that! The EZ button to cybersecurity maturity. </a:t>
            </a:r>
          </a:p>
          <a:p>
            <a:pPr marL="171450" indent="-171450">
              <a:buFont typeface="Arial" panose="020B0604020202020204" pitchFamily="34" charset="0"/>
              <a:buChar char="•"/>
            </a:pPr>
            <a:r>
              <a:rPr lang="en-US"/>
              <a:t>Cyber defense and mitigation is complex – cyber navigators are here to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a:solidFill>
                  <a:srgbClr val="000000"/>
                </a:solidFill>
                <a:latin typeface="Brandon Text Regular"/>
              </a:rPr>
              <a:t>By contacting the cybersecurity navigator team at the address above, we can help you get started. </a:t>
            </a:r>
          </a:p>
          <a:p>
            <a:pPr marL="171450" indent="-171450">
              <a:buFont typeface="Arial" panose="020B0604020202020204" pitchFamily="34" charset="0"/>
              <a:buChar char="•"/>
            </a:pPr>
            <a:r>
              <a:rPr lang="en-US"/>
              <a:t>Resources available now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a:solidFill>
                  <a:srgbClr val="000000"/>
                </a:solidFill>
                <a:latin typeface="Brandon Text Regular"/>
              </a:rPr>
              <a:t>Continuation of business, communication plans. Be prepared. </a:t>
            </a:r>
          </a:p>
          <a:p>
            <a:pPr marL="171450" indent="-171450">
              <a:buFont typeface="Arial" panose="020B0604020202020204" pitchFamily="34" charset="0"/>
              <a:buChar char="•"/>
            </a:pPr>
            <a:r>
              <a:rPr lang="en-US"/>
              <a:t>MN cyber navigators can you help find the right fit for your organizational maturity. </a:t>
            </a:r>
          </a:p>
          <a:p>
            <a:endParaRPr lang="en-US"/>
          </a:p>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a:p>
        </p:txBody>
      </p:sp>
    </p:spTree>
    <p:extLst>
      <p:ext uri="{BB962C8B-B14F-4D97-AF65-F5344CB8AC3E}">
        <p14:creationId xmlns:p14="http://schemas.microsoft.com/office/powerpoint/2010/main" val="246366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5FBE2-A5D2-322C-253C-3F6F7ED430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45264E-3F98-0632-34D2-FC29650722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3E4DF-D33D-34B3-5C14-D9316AC995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6EBA19-73B0-E139-49B5-D034B86CB88F}"/>
              </a:ext>
            </a:extLst>
          </p:cNvPr>
          <p:cNvSpPr>
            <a:spLocks noGrp="1"/>
          </p:cNvSpPr>
          <p:nvPr>
            <p:ph type="sldNum" sz="quarter" idx="5"/>
          </p:nvPr>
        </p:nvSpPr>
        <p:spPr/>
        <p:txBody>
          <a:bodyPr/>
          <a:lstStyle/>
          <a:p>
            <a:fld id="{F9F08466-AEA7-4FC0-9459-6A32F61DA297}" type="slidenum">
              <a:rPr lang="en-US" smtClean="0"/>
              <a:pPr/>
              <a:t>5</a:t>
            </a:fld>
            <a:endParaRPr lang="en-US"/>
          </a:p>
        </p:txBody>
      </p:sp>
    </p:spTree>
    <p:extLst>
      <p:ext uri="{BB962C8B-B14F-4D97-AF65-F5344CB8AC3E}">
        <p14:creationId xmlns:p14="http://schemas.microsoft.com/office/powerpoint/2010/main" val="122259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eO</a:t>
            </a:r>
            <a:r>
              <a:rPr lang="en-US" dirty="0"/>
              <a:t> 22-20</a:t>
            </a:r>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a:p>
        </p:txBody>
      </p:sp>
    </p:spTree>
    <p:extLst>
      <p:ext uri="{BB962C8B-B14F-4D97-AF65-F5344CB8AC3E}">
        <p14:creationId xmlns:p14="http://schemas.microsoft.com/office/powerpoint/2010/main" val="3333510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a:p>
        </p:txBody>
      </p:sp>
    </p:spTree>
    <p:extLst>
      <p:ext uri="{BB962C8B-B14F-4D97-AF65-F5344CB8AC3E}">
        <p14:creationId xmlns:p14="http://schemas.microsoft.com/office/powerpoint/2010/main" val="3723528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1B581-2931-2EC1-D6A3-925AA3D10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3A12C-772C-B35F-6C0E-4DD6771D5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BC621A-EED8-198F-B78E-0020B6791EF1}"/>
              </a:ext>
            </a:extLst>
          </p:cNvPr>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B2A636FC-DEC7-01B4-7E82-9809A2E5143F}"/>
              </a:ext>
            </a:extLst>
          </p:cNvPr>
          <p:cNvSpPr>
            <a:spLocks noGrp="1"/>
          </p:cNvSpPr>
          <p:nvPr>
            <p:ph type="sldNum" sz="quarter" idx="5"/>
          </p:nvPr>
        </p:nvSpPr>
        <p:spPr/>
        <p:txBody>
          <a:bodyPr/>
          <a:lstStyle/>
          <a:p>
            <a:fld id="{F9F08466-AEA7-4FC0-9459-6A32F61DA297}" type="slidenum">
              <a:rPr lang="en-US" smtClean="0"/>
              <a:pPr/>
              <a:t>8</a:t>
            </a:fld>
            <a:endParaRPr lang="en-US"/>
          </a:p>
        </p:txBody>
      </p:sp>
    </p:spTree>
    <p:extLst>
      <p:ext uri="{BB962C8B-B14F-4D97-AF65-F5344CB8AC3E}">
        <p14:creationId xmlns:p14="http://schemas.microsoft.com/office/powerpoint/2010/main" val="1705030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9B37B-2262-59BA-DAF4-5C840B9A8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F7E4AA-29A2-4948-B983-AA50435DC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1C433E-6759-FEE4-3844-5E54F8B32858}"/>
              </a:ext>
            </a:extLst>
          </p:cNvPr>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11795A31-4769-A0C9-4F0E-5AC1A0AE9780}"/>
              </a:ext>
            </a:extLst>
          </p:cNvPr>
          <p:cNvSpPr>
            <a:spLocks noGrp="1"/>
          </p:cNvSpPr>
          <p:nvPr>
            <p:ph type="sldNum" sz="quarter" idx="5"/>
          </p:nvPr>
        </p:nvSpPr>
        <p:spPr/>
        <p:txBody>
          <a:bodyPr/>
          <a:lstStyle/>
          <a:p>
            <a:fld id="{F9F08466-AEA7-4FC0-9459-6A32F61DA297}" type="slidenum">
              <a:rPr lang="en-US" smtClean="0"/>
              <a:pPr/>
              <a:t>9</a:t>
            </a:fld>
            <a:endParaRPr lang="en-US"/>
          </a:p>
        </p:txBody>
      </p:sp>
    </p:spTree>
    <p:extLst>
      <p:ext uri="{BB962C8B-B14F-4D97-AF65-F5344CB8AC3E}">
        <p14:creationId xmlns:p14="http://schemas.microsoft.com/office/powerpoint/2010/main" val="851147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gray">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609600" y="4092602"/>
            <a:ext cx="10972800" cy="1295182"/>
          </a:xfrm>
          <a:noFill/>
        </p:spPr>
        <p:txBody>
          <a:bodyPr wrap="square" lIns="0" tIns="182880" rIns="0" bIns="182880" anchor="ctr">
            <a:normAutofit/>
          </a:bodyPr>
          <a:lstStyle>
            <a:lvl1pPr algn="ctr">
              <a:defRPr sz="3600">
                <a:solidFill>
                  <a:schemeClr val="bg1"/>
                </a:solidFill>
              </a:defRPr>
            </a:lvl1pPr>
          </a:lstStyle>
          <a:p>
            <a:r>
              <a:rPr lang="en-US" dirty="0"/>
              <a:t>Select to edit presentation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a:xfrm>
            <a:off x="838200" y="6356350"/>
            <a:ext cx="1358590" cy="365125"/>
          </a:xfrm>
          <a:prstGeom prst="rect">
            <a:avLst/>
          </a:prstGeom>
        </p:spPr>
        <p:txBody>
          <a:bodyPr/>
          <a:lstStyle/>
          <a:p>
            <a:fld id="{45A3F2FF-B3C7-45AC-9847-03C6F72AD4A7}" type="datetime1">
              <a:rPr lang="en-US" smtClean="0"/>
              <a:t>10/28/2025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2" name="Graphic 1" descr="Minnesota I T Services logo">
            <a:extLst>
              <a:ext uri="{FF2B5EF4-FFF2-40B4-BE49-F238E27FC236}">
                <a16:creationId xmlns:a16="http://schemas.microsoft.com/office/drawing/2014/main" id="{ECD119BF-B280-7F62-4F7D-7F39A1D0BD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6788" y="1718920"/>
            <a:ext cx="5678424" cy="855328"/>
          </a:xfrm>
          <a:prstGeom prst="rect">
            <a:avLst/>
          </a:prstGeom>
        </p:spPr>
      </p:pic>
    </p:spTree>
    <p:extLst>
      <p:ext uri="{BB962C8B-B14F-4D97-AF65-F5344CB8AC3E}">
        <p14:creationId xmlns:p14="http://schemas.microsoft.com/office/powerpoint/2010/main" val="336811918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Select to edit slide title</a:t>
            </a:r>
          </a:p>
        </p:txBody>
      </p:sp>
      <p:sp>
        <p:nvSpPr>
          <p:cNvPr id="3" name="Content Placeholder 3"/>
          <p:cNvSpPr>
            <a:spLocks noGrp="1"/>
          </p:cNvSpPr>
          <p:nvPr>
            <p:ph idx="1" hasCustomPrompt="1"/>
          </p:nvPr>
        </p:nvSpPr>
        <p:spPr bwMode="gray">
          <a:xfrm>
            <a:off x="838200" y="1594624"/>
            <a:ext cx="10515600" cy="4582339"/>
          </a:xfrm>
          <a:noFill/>
        </p:spPr>
        <p:txBody>
          <a:bodyPr lIns="0" tIns="91440" rIns="0" bIns="9144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4"/>
          <p:cNvSpPr>
            <a:spLocks noGrp="1"/>
          </p:cNvSpPr>
          <p:nvPr>
            <p:ph type="dt" sz="half" idx="10"/>
          </p:nvPr>
        </p:nvSpPr>
        <p:spPr bwMode="black">
          <a:xfrm>
            <a:off x="838200" y="6356350"/>
            <a:ext cx="1358590" cy="365125"/>
          </a:xfrm>
          <a:prstGeom prst="rect">
            <a:avLst/>
          </a:prstGeom>
        </p:spPr>
        <p:txBody>
          <a:bodyPr/>
          <a:lstStyle/>
          <a:p>
            <a:fld id="{824D5D47-1752-4D84-8BFB-C2F71A34C932}" type="datetime1">
              <a:rPr lang="en-US" smtClean="0"/>
              <a:t>10/28/2025</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Select to edit slide title</a:t>
            </a:r>
          </a:p>
        </p:txBody>
      </p:sp>
      <p:sp>
        <p:nvSpPr>
          <p:cNvPr id="3" name="Content Placeholder 3"/>
          <p:cNvSpPr>
            <a:spLocks noGrp="1"/>
          </p:cNvSpPr>
          <p:nvPr>
            <p:ph sz="half" idx="1" hasCustomPrompt="1"/>
          </p:nvPr>
        </p:nvSpPr>
        <p:spPr bwMode="gray">
          <a:xfrm>
            <a:off x="838200" y="1594624"/>
            <a:ext cx="5181600" cy="4582339"/>
          </a:xfrm>
          <a:noFill/>
        </p:spPr>
        <p:txBody>
          <a:bodyPr lIns="0" tIns="91440" rIns="274320" bIns="91440"/>
          <a:lstStyle>
            <a:lvl1pPr>
              <a:defRPr/>
            </a:lvl1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hasCustomPrompt="1"/>
          </p:nvPr>
        </p:nvSpPr>
        <p:spPr bwMode="gray">
          <a:xfrm>
            <a:off x="6172200" y="1594624"/>
            <a:ext cx="5181600" cy="4582339"/>
          </a:xfrm>
          <a:noFill/>
        </p:spPr>
        <p:txBody>
          <a:bodyPr lIns="0" tIns="91440" rIns="0" bIns="91440"/>
          <a:lstStyle>
            <a:lvl1pPr>
              <a:defRPr/>
            </a:lvl1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5"/>
          <p:cNvSpPr>
            <a:spLocks noGrp="1"/>
          </p:cNvSpPr>
          <p:nvPr>
            <p:ph type="dt" sz="half" idx="10"/>
          </p:nvPr>
        </p:nvSpPr>
        <p:spPr bwMode="black">
          <a:xfrm>
            <a:off x="838200" y="6356350"/>
            <a:ext cx="1358590" cy="365125"/>
          </a:xfrm>
          <a:prstGeom prst="rect">
            <a:avLst/>
          </a:prstGeom>
        </p:spPr>
        <p:txBody>
          <a:bodyPr/>
          <a:lstStyle/>
          <a:p>
            <a:fld id="{7C198DD1-C477-482D-A126-3FBDD1778E48}" type="datetime1">
              <a:rPr lang="en-US" smtClean="0"/>
              <a:t>10/28/2025</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Select to edit slide title</a:t>
            </a:r>
          </a:p>
        </p:txBody>
      </p:sp>
      <p:sp>
        <p:nvSpPr>
          <p:cNvPr id="2" name="Rectangle 3">
            <a:extLst>
              <a:ext uri="{C183D7F6-B498-43B3-948B-1728B52AA6E4}">
                <adec:decorative xmlns:adec="http://schemas.microsoft.com/office/drawing/2017/decorative" val="1"/>
              </a:ext>
            </a:extLst>
          </p:cNvPr>
          <p:cNvSpPr/>
          <p:nvPr userDrawn="1"/>
        </p:nvSpPr>
        <p:spPr>
          <a:xfrm>
            <a:off x="838200" y="1280033"/>
            <a:ext cx="10515600" cy="4896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4"/>
          <p:cNvSpPr>
            <a:spLocks noGrp="1"/>
          </p:cNvSpPr>
          <p:nvPr>
            <p:ph idx="1" hasCustomPrompt="1"/>
          </p:nvPr>
        </p:nvSpPr>
        <p:spPr bwMode="gray">
          <a:xfrm>
            <a:off x="838200" y="1280033"/>
            <a:ext cx="10515600" cy="4896931"/>
          </a:xfrm>
          <a:noFill/>
        </p:spPr>
        <p:txBody>
          <a:bodyPr lIns="274320" tIns="274320" rIns="274320" bIns="27432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5"/>
          <p:cNvSpPr>
            <a:spLocks noGrp="1"/>
          </p:cNvSpPr>
          <p:nvPr>
            <p:ph type="dt" sz="half" idx="10"/>
          </p:nvPr>
        </p:nvSpPr>
        <p:spPr bwMode="black">
          <a:xfrm>
            <a:off x="838200" y="6356350"/>
            <a:ext cx="1358590" cy="365125"/>
          </a:xfrm>
          <a:prstGeom prst="rect">
            <a:avLst/>
          </a:prstGeom>
        </p:spPr>
        <p:txBody>
          <a:bodyPr/>
          <a:lstStyle/>
          <a:p>
            <a:fld id="{9A198C9B-0587-4A1E-9E03-E4C9FE222F08}" type="datetime1">
              <a:rPr lang="en-US" smtClean="0"/>
              <a:t>10/28/2025</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6"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Select to edit slide title</a:t>
            </a:r>
          </a:p>
        </p:txBody>
      </p:sp>
      <p:sp>
        <p:nvSpPr>
          <p:cNvPr id="10" name="Rectangle 3">
            <a:extLst>
              <a:ext uri="{C183D7F6-B498-43B3-948B-1728B52AA6E4}">
                <adec:decorative xmlns:adec="http://schemas.microsoft.com/office/drawing/2017/decorative" val="1"/>
              </a:ext>
            </a:extLst>
          </p:cNvPr>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4"/>
          <p:cNvSpPr>
            <a:spLocks noGrp="1"/>
          </p:cNvSpPr>
          <p:nvPr>
            <p:ph sz="half" idx="1" hasCustomPrompt="1"/>
          </p:nvPr>
        </p:nvSpPr>
        <p:spPr bwMode="gray">
          <a:xfrm>
            <a:off x="838200" y="1594624"/>
            <a:ext cx="5181600" cy="4582339"/>
          </a:xfrm>
          <a:noFill/>
        </p:spPr>
        <p:txBody>
          <a:bodyPr lIns="274320" tIns="274320" rIns="274320" bIns="274320"/>
          <a:lstStyle>
            <a:lvl1pPr>
              <a:defRPr/>
            </a:lvl1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5">
            <a:extLst>
              <a:ext uri="{C183D7F6-B498-43B3-948B-1728B52AA6E4}">
                <adec:decorative xmlns:adec="http://schemas.microsoft.com/office/drawing/2017/decorative" val="1"/>
              </a:ext>
            </a:extLst>
          </p:cNvPr>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6"/>
          <p:cNvSpPr>
            <a:spLocks noGrp="1"/>
          </p:cNvSpPr>
          <p:nvPr>
            <p:ph sz="half" idx="2" hasCustomPrompt="1"/>
          </p:nvPr>
        </p:nvSpPr>
        <p:spPr bwMode="gray">
          <a:xfrm>
            <a:off x="6172200" y="1594624"/>
            <a:ext cx="5181600" cy="4582339"/>
          </a:xfrm>
          <a:noFill/>
        </p:spPr>
        <p:txBody>
          <a:bodyPr lIns="274320" tIns="274320" rIns="274320" bIns="274320"/>
          <a:lstStyle>
            <a:lvl1pPr>
              <a:defRPr/>
            </a:lvl1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7"/>
          <p:cNvSpPr>
            <a:spLocks noGrp="1"/>
          </p:cNvSpPr>
          <p:nvPr>
            <p:ph type="dt" sz="half" idx="10"/>
          </p:nvPr>
        </p:nvSpPr>
        <p:spPr bwMode="black">
          <a:xfrm>
            <a:off x="838200" y="6356350"/>
            <a:ext cx="1358590" cy="365125"/>
          </a:xfrm>
          <a:prstGeom prst="rect">
            <a:avLst/>
          </a:prstGeom>
        </p:spPr>
        <p:txBody>
          <a:bodyPr/>
          <a:lstStyle/>
          <a:p>
            <a:fld id="{5485A5BA-A5F9-4138-9E4B-FFD626F6437A}" type="datetime1">
              <a:rPr lang="en-US" smtClean="0"/>
              <a:t>10/28/2025</a:t>
            </a:fld>
            <a:endParaRPr lang="en-US" dirty="0"/>
          </a:p>
        </p:txBody>
      </p:sp>
      <p:sp>
        <p:nvSpPr>
          <p:cNvPr id="11"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7"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10">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Select to edit slide title</a:t>
            </a:r>
          </a:p>
        </p:txBody>
      </p:sp>
      <p:sp>
        <p:nvSpPr>
          <p:cNvPr id="5" name="Content Placeholder 2"/>
          <p:cNvSpPr>
            <a:spLocks noGrp="1"/>
          </p:cNvSpPr>
          <p:nvPr>
            <p:ph sz="quarter" idx="10" hasCustomPrompt="1"/>
          </p:nvPr>
        </p:nvSpPr>
        <p:spPr bwMode="gray">
          <a:xfrm>
            <a:off x="838200" y="1366345"/>
            <a:ext cx="10515600" cy="4788393"/>
          </a:xfrm>
          <a:no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black">
          <a:xfrm>
            <a:off x="838200" y="6356350"/>
            <a:ext cx="1358590" cy="365125"/>
          </a:xfrm>
          <a:prstGeom prst="rect">
            <a:avLst/>
          </a:prstGeom>
        </p:spPr>
        <p:txBody>
          <a:bodyPr/>
          <a:lstStyle/>
          <a:p>
            <a:fld id="{66C283A4-7960-4BFD-B3A5-A2CC5BB2A473}" type="datetime1">
              <a:rPr lang="en-US" smtClean="0"/>
              <a:t>10/28/2025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Blue Gradient)">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Select to edit slide title</a:t>
            </a:r>
          </a:p>
        </p:txBody>
      </p:sp>
      <p:sp>
        <p:nvSpPr>
          <p:cNvPr id="2" name="Rectangle 2">
            <a:extLst>
              <a:ext uri="{FF2B5EF4-FFF2-40B4-BE49-F238E27FC236}">
                <a16:creationId xmlns:a16="http://schemas.microsoft.com/office/drawing/2014/main" id="{DCB9A518-5B17-ED80-1AD8-2DD3847D57AE}"/>
              </a:ext>
              <a:ext uri="{C183D7F6-B498-43B3-948B-1728B52AA6E4}">
                <adec:decorative xmlns:adec="http://schemas.microsoft.com/office/drawing/2017/decorative" val="1"/>
              </a:ext>
            </a:extLst>
          </p:cNvPr>
          <p:cNvSpPr/>
          <p:nvPr userDrawn="1"/>
        </p:nvSpPr>
        <p:spPr bwMode="gray">
          <a:xfrm>
            <a:off x="0" y="1220194"/>
            <a:ext cx="12192000" cy="2208806"/>
          </a:xfrm>
          <a:prstGeom prst="rect">
            <a:avLst/>
          </a:prstGeom>
          <a:gradFill>
            <a:gsLst>
              <a:gs pos="0">
                <a:schemeClr val="tx1">
                  <a:lumMod val="10000"/>
                  <a:lumOff val="9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3"/>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206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Green Gradient)">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Select to edit slide title</a:t>
            </a:r>
          </a:p>
        </p:txBody>
      </p:sp>
      <p:sp>
        <p:nvSpPr>
          <p:cNvPr id="2" name="Rectangle 2">
            <a:extLst>
              <a:ext uri="{FF2B5EF4-FFF2-40B4-BE49-F238E27FC236}">
                <a16:creationId xmlns:a16="http://schemas.microsoft.com/office/drawing/2014/main" id="{485BE29E-4A21-6AAA-F5AE-A9CC9B59C394}"/>
              </a:ext>
              <a:ext uri="{C183D7F6-B498-43B3-948B-1728B52AA6E4}">
                <adec:decorative xmlns:adec="http://schemas.microsoft.com/office/drawing/2017/decorative" val="1"/>
              </a:ext>
            </a:extLst>
          </p:cNvPr>
          <p:cNvSpPr/>
          <p:nvPr userDrawn="1"/>
        </p:nvSpPr>
        <p:spPr bwMode="gray">
          <a:xfrm>
            <a:off x="0" y="1220194"/>
            <a:ext cx="12192000" cy="2208806"/>
          </a:xfrm>
          <a:prstGeom prst="rect">
            <a:avLst/>
          </a:prstGeom>
          <a:gradFill>
            <a:gsLst>
              <a:gs pos="0">
                <a:schemeClr val="accent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3"/>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23698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Green Bar)">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ctr">
              <a:defRPr sz="3600">
                <a:solidFill>
                  <a:schemeClr val="tx1"/>
                </a:solidFill>
              </a:defRPr>
            </a:lvl1pPr>
          </a:lstStyle>
          <a:p>
            <a:r>
              <a:rPr lang="en-US" dirty="0"/>
              <a:t>Select to edit slide title</a:t>
            </a:r>
          </a:p>
        </p:txBody>
      </p:sp>
      <p:sp>
        <p:nvSpPr>
          <p:cNvPr id="5" name="Content Placeholder 2"/>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black">
          <a:xfrm>
            <a:off x="838200" y="6356350"/>
            <a:ext cx="1358590" cy="365125"/>
          </a:xfrm>
          <a:prstGeom prst="rect">
            <a:avLst/>
          </a:prstGeom>
        </p:spPr>
        <p:txBody>
          <a:bodyPr/>
          <a:lstStyle/>
          <a:p>
            <a:fld id="{66C283A4-7960-4BFD-B3A5-A2CC5BB2A473}" type="datetime1">
              <a:rPr lang="en-US" smtClean="0"/>
              <a:t>10/28/2025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cxnSp>
        <p:nvCxnSpPr>
          <p:cNvPr id="2" name="Straight Connector 6">
            <a:extLst>
              <a:ext uri="{FF2B5EF4-FFF2-40B4-BE49-F238E27FC236}">
                <a16:creationId xmlns:a16="http://schemas.microsoft.com/office/drawing/2014/main" id="{FCCACB82-4C63-865B-470E-7A193EF86A3D}"/>
              </a:ext>
              <a:ext uri="{C183D7F6-B498-43B3-948B-1728B52AA6E4}">
                <adec:decorative xmlns:adec="http://schemas.microsoft.com/office/drawing/2017/decorative" val="1"/>
              </a:ext>
            </a:extLst>
          </p:cNvPr>
          <p:cNvCxnSpPr>
            <a:cxnSpLocks/>
          </p:cNvCxnSpPr>
          <p:nvPr userDrawn="1"/>
        </p:nvCxnSpPr>
        <p:spPr bwMode="gray">
          <a:xfrm>
            <a:off x="838200" y="1187413"/>
            <a:ext cx="10515600"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53502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by Side (Green Bar)">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138748"/>
            <a:ext cx="4164623" cy="4788393"/>
          </a:xfrm>
          <a:noFill/>
        </p:spPr>
        <p:txBody>
          <a:bodyPr lIns="0" tIns="91440" rIns="0" bIns="91440" anchor="t">
            <a:normAutofit/>
          </a:bodyPr>
          <a:lstStyle>
            <a:lvl1pPr algn="l">
              <a:defRPr sz="5500">
                <a:solidFill>
                  <a:schemeClr val="tx1"/>
                </a:solidFill>
              </a:defRPr>
            </a:lvl1pPr>
          </a:lstStyle>
          <a:p>
            <a:r>
              <a:rPr lang="en-US" dirty="0"/>
              <a:t>Select to edit slide title</a:t>
            </a:r>
          </a:p>
        </p:txBody>
      </p:sp>
      <p:sp>
        <p:nvSpPr>
          <p:cNvPr id="5" name="Content Placeholder 2"/>
          <p:cNvSpPr>
            <a:spLocks noGrp="1"/>
          </p:cNvSpPr>
          <p:nvPr>
            <p:ph sz="quarter" idx="10" hasCustomPrompt="1"/>
          </p:nvPr>
        </p:nvSpPr>
        <p:spPr bwMode="gray">
          <a:xfrm>
            <a:off x="5662246" y="1159870"/>
            <a:ext cx="5691554" cy="4788393"/>
          </a:xfrm>
          <a:no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black">
          <a:xfrm>
            <a:off x="838200" y="6356350"/>
            <a:ext cx="1358590" cy="365125"/>
          </a:xfrm>
          <a:prstGeom prst="rect">
            <a:avLst/>
          </a:prstGeom>
        </p:spPr>
        <p:txBody>
          <a:bodyPr/>
          <a:lstStyle/>
          <a:p>
            <a:fld id="{66C283A4-7960-4BFD-B3A5-A2CC5BB2A473}" type="datetime1">
              <a:rPr lang="en-US" smtClean="0"/>
              <a:t>10/28/2025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cxnSp>
        <p:nvCxnSpPr>
          <p:cNvPr id="3" name="Straight Connector 6">
            <a:extLst>
              <a:ext uri="{FF2B5EF4-FFF2-40B4-BE49-F238E27FC236}">
                <a16:creationId xmlns:a16="http://schemas.microsoft.com/office/drawing/2014/main" id="{EAA32018-5087-2ABA-790C-1E17CCDCFF9F}"/>
              </a:ext>
              <a:ext uri="{C183D7F6-B498-43B3-948B-1728B52AA6E4}">
                <adec:decorative xmlns:adec="http://schemas.microsoft.com/office/drawing/2017/decorative" val="1"/>
              </a:ext>
            </a:extLst>
          </p:cNvPr>
          <p:cNvCxnSpPr>
            <a:cxnSpLocks/>
          </p:cNvCxnSpPr>
          <p:nvPr userDrawn="1"/>
        </p:nvCxnSpPr>
        <p:spPr bwMode="gray">
          <a:xfrm>
            <a:off x="730822" y="775037"/>
            <a:ext cx="4568009"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70959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by Side (Blue Box)">
    <p:bg bwMode="gray">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A0D15-3F5C-39B3-6395-49E2D9A9CF3E}"/>
              </a:ext>
              <a:ext uri="{C183D7F6-B498-43B3-948B-1728B52AA6E4}">
                <adec:decorative xmlns:adec="http://schemas.microsoft.com/office/drawing/2017/decorative" val="1"/>
              </a:ext>
            </a:extLst>
          </p:cNvPr>
          <p:cNvSpPr/>
          <p:nvPr userDrawn="1"/>
        </p:nvSpPr>
        <p:spPr bwMode="gray">
          <a:xfrm>
            <a:off x="-49619"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p:cNvSpPr>
            <a:spLocks noGrp="1"/>
          </p:cNvSpPr>
          <p:nvPr>
            <p:ph type="title" hasCustomPrompt="1"/>
          </p:nvPr>
        </p:nvSpPr>
        <p:spPr bwMode="white">
          <a:xfrm>
            <a:off x="449224" y="811964"/>
            <a:ext cx="3698160" cy="5234072"/>
          </a:xfrm>
          <a:noFill/>
        </p:spPr>
        <p:txBody>
          <a:bodyPr lIns="0" tIns="91440" rIns="0" bIns="91440" anchor="ctr">
            <a:normAutofit/>
          </a:bodyPr>
          <a:lstStyle>
            <a:lvl1pPr algn="l">
              <a:defRPr sz="5500">
                <a:solidFill>
                  <a:schemeClr val="bg1"/>
                </a:solidFill>
              </a:defRPr>
            </a:lvl1pPr>
          </a:lstStyle>
          <a:p>
            <a:r>
              <a:rPr lang="en-US" dirty="0"/>
              <a:t>Select to edit slide title</a:t>
            </a:r>
          </a:p>
        </p:txBody>
      </p:sp>
      <p:sp>
        <p:nvSpPr>
          <p:cNvPr id="5" name="Content Placeholder 3"/>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257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Minnesota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gray">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609600" y="4092602"/>
            <a:ext cx="10972800" cy="1295182"/>
          </a:xfrm>
          <a:noFill/>
        </p:spPr>
        <p:txBody>
          <a:bodyPr wrap="square" lIns="0" tIns="182880" rIns="0" bIns="182880" anchor="ctr">
            <a:normAutofit/>
          </a:bodyPr>
          <a:lstStyle>
            <a:lvl1pPr algn="ctr">
              <a:defRPr sz="3600">
                <a:solidFill>
                  <a:schemeClr val="bg1"/>
                </a:solidFill>
              </a:defRPr>
            </a:lvl1pPr>
          </a:lstStyle>
          <a:p>
            <a:r>
              <a:rPr lang="en-US" dirty="0"/>
              <a:t>Select to edit presentation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a:xfrm>
            <a:off x="838200" y="6356350"/>
            <a:ext cx="1358590" cy="365125"/>
          </a:xfrm>
          <a:prstGeom prst="rect">
            <a:avLst/>
          </a:prstGeom>
        </p:spPr>
        <p:txBody>
          <a:bodyPr/>
          <a:lstStyle/>
          <a:p>
            <a:fld id="{D7ED242C-24FB-43A0-BCB6-43756FC812F6}" type="datetime1">
              <a:rPr lang="en-US" smtClean="0"/>
              <a:t>10/28/2025</a:t>
            </a:fld>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Graphic 8" descr="State of Minnesota logo">
            <a:extLst>
              <a:ext uri="{FF2B5EF4-FFF2-40B4-BE49-F238E27FC236}">
                <a16:creationId xmlns:a16="http://schemas.microsoft.com/office/drawing/2014/main" id="{42349561-5F62-42F4-B212-FA53CED7E2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047470" y="1836432"/>
            <a:ext cx="6097061" cy="649224"/>
          </a:xfrm>
          <a:prstGeom prst="rect">
            <a:avLst/>
          </a:prstGeom>
        </p:spPr>
      </p:pic>
    </p:spTree>
    <p:extLst>
      <p:ext uri="{BB962C8B-B14F-4D97-AF65-F5344CB8AC3E}">
        <p14:creationId xmlns:p14="http://schemas.microsoft.com/office/powerpoint/2010/main" val="2995989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 by Side (Blue Box + Section Label)">
    <p:bg bwMode="gray">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A0D15-3F5C-39B3-6395-49E2D9A9CF3E}"/>
              </a:ext>
              <a:ext uri="{C183D7F6-B498-43B3-948B-1728B52AA6E4}">
                <adec:decorative xmlns:adec="http://schemas.microsoft.com/office/drawing/2017/decorative" val="1"/>
              </a:ext>
            </a:extLst>
          </p:cNvPr>
          <p:cNvSpPr/>
          <p:nvPr userDrawn="1"/>
        </p:nvSpPr>
        <p:spPr bwMode="gray">
          <a:xfrm>
            <a:off x="-49619"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endParaRPr lang="en-US"/>
          </a:p>
        </p:txBody>
      </p:sp>
      <p:sp>
        <p:nvSpPr>
          <p:cNvPr id="3" name="Rectangle: Top Corners Rounded 2">
            <a:extLst>
              <a:ext uri="{FF2B5EF4-FFF2-40B4-BE49-F238E27FC236}">
                <a16:creationId xmlns:a16="http://schemas.microsoft.com/office/drawing/2014/main" id="{F52F42D8-5209-3C82-7A53-D2CC804C9E38}"/>
              </a:ext>
              <a:ext uri="{C183D7F6-B498-43B3-948B-1728B52AA6E4}">
                <adec:decorative xmlns:adec="http://schemas.microsoft.com/office/drawing/2017/decorative" val="1"/>
              </a:ext>
            </a:extLst>
          </p:cNvPr>
          <p:cNvSpPr/>
          <p:nvPr userDrawn="1"/>
        </p:nvSpPr>
        <p:spPr>
          <a:xfrm rot="10800000">
            <a:off x="449224" y="0"/>
            <a:ext cx="3574314" cy="730102"/>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D558ED61-28EC-0772-88E9-F909DF6CFAA6}"/>
              </a:ext>
            </a:extLst>
          </p:cNvPr>
          <p:cNvSpPr>
            <a:spLocks noGrp="1"/>
          </p:cNvSpPr>
          <p:nvPr>
            <p:ph type="body" sz="quarter" idx="13" hasCustomPrompt="1"/>
          </p:nvPr>
        </p:nvSpPr>
        <p:spPr>
          <a:xfrm>
            <a:off x="659041" y="215900"/>
            <a:ext cx="3154680" cy="320040"/>
          </a:xfrm>
        </p:spPr>
        <p:txBody>
          <a:bodyPr anchor="ctr">
            <a:normAutofit/>
          </a:bodyPr>
          <a:lstStyle>
            <a:lvl1pPr marL="0" indent="0" algn="ctr">
              <a:buNone/>
              <a:defRPr sz="1500"/>
            </a:lvl1pPr>
          </a:lstStyle>
          <a:p>
            <a:pPr lvl="0"/>
            <a:r>
              <a:rPr lang="en-US" dirty="0"/>
              <a:t>Section ID text goes here</a:t>
            </a:r>
          </a:p>
        </p:txBody>
      </p:sp>
      <p:sp>
        <p:nvSpPr>
          <p:cNvPr id="11" name="Title 4"/>
          <p:cNvSpPr>
            <a:spLocks noGrp="1"/>
          </p:cNvSpPr>
          <p:nvPr>
            <p:ph type="title" hasCustomPrompt="1"/>
          </p:nvPr>
        </p:nvSpPr>
        <p:spPr bwMode="white">
          <a:xfrm>
            <a:off x="449224" y="811964"/>
            <a:ext cx="3698160" cy="5234072"/>
          </a:xfrm>
          <a:noFill/>
        </p:spPr>
        <p:txBody>
          <a:bodyPr lIns="0" tIns="182880" rIns="0" bIns="182880" anchor="ctr">
            <a:normAutofit/>
          </a:bodyPr>
          <a:lstStyle>
            <a:lvl1pPr algn="l">
              <a:defRPr sz="5500">
                <a:solidFill>
                  <a:schemeClr val="bg1"/>
                </a:solidFill>
              </a:defRPr>
            </a:lvl1pPr>
          </a:lstStyle>
          <a:p>
            <a:r>
              <a:rPr lang="en-US" dirty="0"/>
              <a:t>Select to edit slide title</a:t>
            </a:r>
          </a:p>
        </p:txBody>
      </p:sp>
      <p:sp>
        <p:nvSpPr>
          <p:cNvPr id="5" name="Content Placeholder 5"/>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38909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 by Side (Green Gradient)">
    <p:bg bwMode="gray">
      <p:bgPr>
        <a:solidFill>
          <a:schemeClr val="bg1"/>
        </a:solidFill>
        <a:effectLst/>
      </p:bgPr>
    </p:bg>
    <p:spTree>
      <p:nvGrpSpPr>
        <p:cNvPr id="1" name=""/>
        <p:cNvGrpSpPr/>
        <p:nvPr/>
      </p:nvGrpSpPr>
      <p:grpSpPr>
        <a:xfrm>
          <a:off x="0" y="0"/>
          <a:ext cx="0" cy="0"/>
          <a:chOff x="0" y="0"/>
          <a:chExt cx="0" cy="0"/>
        </a:xfrm>
      </p:grpSpPr>
      <p:sp>
        <p:nvSpPr>
          <p:cNvPr id="11" name="Title 2"/>
          <p:cNvSpPr>
            <a:spLocks noGrp="1"/>
          </p:cNvSpPr>
          <p:nvPr>
            <p:ph type="title" hasCustomPrompt="1"/>
          </p:nvPr>
        </p:nvSpPr>
        <p:spPr bwMode="black">
          <a:xfrm>
            <a:off x="449224" y="811964"/>
            <a:ext cx="3698160" cy="5234072"/>
          </a:xfrm>
          <a:noFill/>
        </p:spPr>
        <p:txBody>
          <a:bodyPr lIns="0" tIns="91440" rIns="0" bIns="91440" anchor="ctr">
            <a:normAutofit/>
          </a:bodyPr>
          <a:lstStyle>
            <a:lvl1pPr algn="l">
              <a:defRPr sz="5500">
                <a:solidFill>
                  <a:schemeClr val="accent1"/>
                </a:solidFill>
              </a:defRPr>
            </a:lvl1pPr>
          </a:lstStyle>
          <a:p>
            <a:r>
              <a:rPr lang="en-US" dirty="0"/>
              <a:t>Select to edit slide title</a:t>
            </a:r>
          </a:p>
        </p:txBody>
      </p:sp>
      <p:sp>
        <p:nvSpPr>
          <p:cNvPr id="5" name="Content Placeholder 3"/>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96109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 by Side (Green Gradient + Section Label)">
    <p:bg bwMode="gray">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FC215644-CDAE-443E-F7FF-A4F11D7918C4}"/>
              </a:ext>
              <a:ext uri="{C183D7F6-B498-43B3-948B-1728B52AA6E4}">
                <adec:decorative xmlns:adec="http://schemas.microsoft.com/office/drawing/2017/decorative" val="1"/>
              </a:ext>
            </a:extLst>
          </p:cNvPr>
          <p:cNvSpPr/>
          <p:nvPr userDrawn="1"/>
        </p:nvSpPr>
        <p:spPr>
          <a:xfrm>
            <a:off x="-49619" y="-1946"/>
            <a:ext cx="4572000" cy="6858000"/>
          </a:xfrm>
          <a:prstGeom prst="rect">
            <a:avLst/>
          </a:prstGeom>
          <a:gradFill>
            <a:gsLst>
              <a:gs pos="0">
                <a:schemeClr val="accent2">
                  <a:lumMod val="20000"/>
                  <a:lumOff val="80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accent3">
                      <a:lumMod val="20000"/>
                      <a:lumOff val="80000"/>
                    </a:schemeClr>
                  </a:gs>
                  <a:gs pos="100000">
                    <a:schemeClr val="bg1"/>
                  </a:gs>
                </a:gsLst>
                <a:lin ang="0" scaled="0"/>
              </a:gradFill>
            </a:endParaRPr>
          </a:p>
        </p:txBody>
      </p:sp>
      <p:sp>
        <p:nvSpPr>
          <p:cNvPr id="2" name="Text Placeholder 3">
            <a:extLst>
              <a:ext uri="{FF2B5EF4-FFF2-40B4-BE49-F238E27FC236}">
                <a16:creationId xmlns:a16="http://schemas.microsoft.com/office/drawing/2014/main" id="{83FDC0FD-800B-B715-CF83-5CF7249B5881}"/>
              </a:ext>
            </a:extLst>
          </p:cNvPr>
          <p:cNvSpPr>
            <a:spLocks noGrp="1"/>
          </p:cNvSpPr>
          <p:nvPr>
            <p:ph type="body" sz="quarter" idx="13" hasCustomPrompt="1"/>
          </p:nvPr>
        </p:nvSpPr>
        <p:spPr bwMode="white">
          <a:xfrm>
            <a:off x="659041" y="215900"/>
            <a:ext cx="3154680" cy="320040"/>
          </a:xfrm>
        </p:spPr>
        <p:txBody>
          <a:bodyPr anchor="ctr">
            <a:normAutofit/>
          </a:bodyPr>
          <a:lstStyle>
            <a:lvl1pPr marL="0" indent="0" algn="ctr">
              <a:buNone/>
              <a:defRPr sz="1500">
                <a:solidFill>
                  <a:schemeClr val="bg1"/>
                </a:solidFill>
              </a:defRPr>
            </a:lvl1pPr>
          </a:lstStyle>
          <a:p>
            <a:pPr lvl="0"/>
            <a:r>
              <a:rPr lang="en-US" dirty="0"/>
              <a:t>Section ID text goes here</a:t>
            </a:r>
          </a:p>
        </p:txBody>
      </p:sp>
      <p:sp>
        <p:nvSpPr>
          <p:cNvPr id="11" name="Title 4"/>
          <p:cNvSpPr>
            <a:spLocks noGrp="1"/>
          </p:cNvSpPr>
          <p:nvPr>
            <p:ph type="title" hasCustomPrompt="1"/>
          </p:nvPr>
        </p:nvSpPr>
        <p:spPr bwMode="black">
          <a:xfrm>
            <a:off x="449224" y="811964"/>
            <a:ext cx="3698160" cy="5234072"/>
          </a:xfrm>
          <a:noFill/>
        </p:spPr>
        <p:txBody>
          <a:bodyPr lIns="0" tIns="182880" rIns="0" bIns="182880" anchor="ctr">
            <a:normAutofit/>
          </a:bodyPr>
          <a:lstStyle>
            <a:lvl1pPr algn="l">
              <a:defRPr sz="5500">
                <a:solidFill>
                  <a:schemeClr val="accent1"/>
                </a:solidFill>
              </a:defRPr>
            </a:lvl1pPr>
          </a:lstStyle>
          <a:p>
            <a:r>
              <a:rPr lang="en-US" dirty="0"/>
              <a:t>Select to edit slide title</a:t>
            </a:r>
          </a:p>
        </p:txBody>
      </p:sp>
      <p:sp>
        <p:nvSpPr>
          <p:cNvPr id="5" name="Content Placeholder 5"/>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77889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Select to edit slide title</a:t>
            </a:r>
          </a:p>
        </p:txBody>
      </p:sp>
      <p:sp>
        <p:nvSpPr>
          <p:cNvPr id="5" name="Content Placeholder 2"/>
          <p:cNvSpPr>
            <a:spLocks noGrp="1"/>
          </p:cNvSpPr>
          <p:nvPr>
            <p:ph sz="quarter" idx="10" hasCustomPrompt="1"/>
          </p:nvPr>
        </p:nvSpPr>
        <p:spPr bwMode="ltGray">
          <a:xfrm>
            <a:off x="838200" y="1366345"/>
            <a:ext cx="10515600"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F4B91AA0-3BA7-4036-A3DA-317C6C4FFA29}" type="datetime1">
              <a:rPr lang="en-US" smtClean="0"/>
              <a:t>10/28/2025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Information Technology for Minnesota Government </a:t>
            </a:r>
            <a:r>
              <a:rPr lang="en-US" dirty="0">
                <a:solidFill>
                  <a:schemeClr val="accent2"/>
                </a:solidFill>
              </a:rPr>
              <a:t>|</a:t>
            </a:r>
            <a:r>
              <a:rPr lang="en-US" dirty="0"/>
              <a:t> mn.gov/</a:t>
            </a:r>
            <a:r>
              <a:rPr lang="en-US" dirty="0" err="1"/>
              <a:t>mnit</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gray">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Select to edit slide title</a:t>
            </a:r>
          </a:p>
        </p:txBody>
      </p:sp>
      <p:sp>
        <p:nvSpPr>
          <p:cNvPr id="5" name="Content Placeholder 2"/>
          <p:cNvSpPr>
            <a:spLocks noGrp="1"/>
          </p:cNvSpPr>
          <p:nvPr>
            <p:ph sz="quarter" idx="10" hasCustomPrompt="1"/>
          </p:nvPr>
        </p:nvSpPr>
        <p:spPr bwMode="ltGray">
          <a:xfrm>
            <a:off x="838200" y="1366345"/>
            <a:ext cx="10515600"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F4B91AA0-3BA7-4036-A3DA-317C6C4FFA29}" type="datetime1">
              <a:rPr lang="en-US" smtClean="0"/>
              <a:t>10/28/2025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Information Technology for Minnesota Government </a:t>
            </a:r>
            <a:r>
              <a:rPr lang="en-US" dirty="0">
                <a:solidFill>
                  <a:schemeClr val="accent2"/>
                </a:solidFill>
              </a:rPr>
              <a:t>|</a:t>
            </a:r>
            <a:r>
              <a:rPr lang="en-US" dirty="0"/>
              <a:t> mn.gov/</a:t>
            </a:r>
            <a:r>
              <a:rPr lang="en-US" dirty="0" err="1"/>
              <a:t>mnit</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Select to edit slide title</a:t>
            </a:r>
          </a:p>
        </p:txBody>
      </p:sp>
      <p:sp>
        <p:nvSpPr>
          <p:cNvPr id="5" name="Content Placeholder 2"/>
          <p:cNvSpPr>
            <a:spLocks noGrp="1"/>
          </p:cNvSpPr>
          <p:nvPr>
            <p:ph sz="quarter" idx="10" hasCustomPrompt="1"/>
          </p:nvPr>
        </p:nvSpPr>
        <p:spPr bwMode="gray">
          <a:xfrm>
            <a:off x="838200" y="1366345"/>
            <a:ext cx="10515600" cy="4788393"/>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10/28/2025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gray">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Select to edit slide title</a:t>
            </a:r>
          </a:p>
        </p:txBody>
      </p:sp>
      <p:sp>
        <p:nvSpPr>
          <p:cNvPr id="13" name="Content Placeholder 2"/>
          <p:cNvSpPr>
            <a:spLocks noGrp="1"/>
          </p:cNvSpPr>
          <p:nvPr>
            <p:ph sz="quarter" idx="10" hasCustomPrompt="1"/>
          </p:nvPr>
        </p:nvSpPr>
        <p:spPr bwMode="gray">
          <a:xfrm>
            <a:off x="838200" y="1366345"/>
            <a:ext cx="6234953" cy="4788393"/>
          </a:xfrm>
        </p:spPr>
        <p:txBody>
          <a:bodyPr lIns="0" tIns="91440" rIns="0" bIns="91440"/>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13" hasCustomPrompt="1"/>
          </p:nvPr>
        </p:nvSpPr>
        <p:spPr bwMode="gray">
          <a:xfrm>
            <a:off x="7653566" y="1364826"/>
            <a:ext cx="4538434" cy="4538434"/>
          </a:xfrm>
        </p:spPr>
        <p:txBody>
          <a:bodyPr/>
          <a:lstStyle>
            <a:lvl1pPr>
              <a:buClr>
                <a:schemeClr val="tx1"/>
              </a:buClr>
              <a:defRPr>
                <a:solidFill>
                  <a:schemeClr val="tx2"/>
                </a:solidFill>
              </a:defRPr>
            </a:lvl1pPr>
          </a:lstStyle>
          <a:p>
            <a:r>
              <a:rPr lang="en-US" dirty="0"/>
              <a:t>Select icon to add picture</a:t>
            </a:r>
          </a:p>
        </p:txBody>
      </p:sp>
      <p:sp>
        <p:nvSpPr>
          <p:cNvPr id="8" name="Date Placeholder 4"/>
          <p:cNvSpPr>
            <a:spLocks noGrp="1"/>
          </p:cNvSpPr>
          <p:nvPr>
            <p:ph type="dt" sz="half" idx="11"/>
          </p:nvPr>
        </p:nvSpPr>
        <p:spPr bwMode="black">
          <a:xfrm>
            <a:off x="838200" y="6356350"/>
            <a:ext cx="1358590" cy="365125"/>
          </a:xfrm>
          <a:prstGeom prst="rect">
            <a:avLst/>
          </a:prstGeom>
        </p:spPr>
        <p:txBody>
          <a:bodyPr/>
          <a:lstStyle>
            <a:lvl1pPr>
              <a:defRPr>
                <a:solidFill>
                  <a:schemeClr val="tx2"/>
                </a:solidFill>
              </a:defRPr>
            </a:lvl1pPr>
          </a:lstStyle>
          <a:p>
            <a:fld id="{F4B91AA0-3BA7-4036-A3DA-317C6C4FFA29}" type="datetime1">
              <a:rPr lang="en-US" smtClean="0"/>
              <a:pPr/>
              <a:t>10/28/2025</a:t>
            </a:fld>
            <a:endParaRPr lang="en-US" dirty="0"/>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Select to edit slide title</a:t>
            </a:r>
          </a:p>
        </p:txBody>
      </p:sp>
      <p:sp>
        <p:nvSpPr>
          <p:cNvPr id="11" name="Content Placeholder 2"/>
          <p:cNvSpPr>
            <a:spLocks noGrp="1"/>
          </p:cNvSpPr>
          <p:nvPr>
            <p:ph sz="quarter" idx="10" hasCustomPrompt="1"/>
          </p:nvPr>
        </p:nvSpPr>
        <p:spPr bwMode="ltGray">
          <a:xfrm>
            <a:off x="838200" y="1366345"/>
            <a:ext cx="6234953"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3"/>
          <p:cNvSpPr>
            <a:spLocks noGrp="1"/>
          </p:cNvSpPr>
          <p:nvPr>
            <p:ph type="pic" sz="quarter" idx="13" hasCustomPrompt="1"/>
          </p:nvPr>
        </p:nvSpPr>
        <p:spPr bwMode="gray">
          <a:xfrm>
            <a:off x="7653566" y="1364826"/>
            <a:ext cx="4538434" cy="4538434"/>
          </a:xfrm>
        </p:spPr>
        <p:txBody>
          <a:bodyPr/>
          <a:lstStyle>
            <a:lvl1pPr>
              <a:buClr>
                <a:schemeClr val="accent2"/>
              </a:buClr>
              <a:defRPr>
                <a:solidFill>
                  <a:schemeClr val="bg1"/>
                </a:solidFill>
              </a:defRPr>
            </a:lvl1pPr>
          </a:lstStyle>
          <a:p>
            <a:r>
              <a:rPr lang="en-US" dirty="0"/>
              <a:t>Select icon to add picture</a:t>
            </a:r>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F4B91AA0-3BA7-4036-A3DA-317C6C4FFA29}" type="datetime1">
              <a:rPr lang="en-US" smtClean="0"/>
              <a:t>10/28/2025</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Information Technology for Minnesota Government </a:t>
            </a:r>
            <a:r>
              <a:rPr lang="en-US" dirty="0">
                <a:solidFill>
                  <a:schemeClr val="accent2"/>
                </a:solidFill>
              </a:rPr>
              <a:t>|</a:t>
            </a:r>
            <a:r>
              <a:rPr lang="en-US" dirty="0"/>
              <a:t> mn.gov/</a:t>
            </a:r>
            <a:r>
              <a:rPr lang="en-US" dirty="0" err="1"/>
              <a:t>mnit</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gray">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Select to edit slide title</a:t>
            </a:r>
          </a:p>
        </p:txBody>
      </p:sp>
      <p:sp>
        <p:nvSpPr>
          <p:cNvPr id="10" name="Content Placeholder 2"/>
          <p:cNvSpPr>
            <a:spLocks noGrp="1"/>
          </p:cNvSpPr>
          <p:nvPr>
            <p:ph sz="quarter" idx="10" hasCustomPrompt="1"/>
          </p:nvPr>
        </p:nvSpPr>
        <p:spPr bwMode="ltGray">
          <a:xfrm>
            <a:off x="838200" y="1366345"/>
            <a:ext cx="6234953"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13" hasCustomPrompt="1"/>
          </p:nvPr>
        </p:nvSpPr>
        <p:spPr bwMode="ltGray">
          <a:xfrm>
            <a:off x="7653566" y="1364826"/>
            <a:ext cx="4538434" cy="4538434"/>
          </a:xfrm>
        </p:spPr>
        <p:txBody>
          <a:bodyPr/>
          <a:lstStyle>
            <a:lvl1pPr>
              <a:buClr>
                <a:schemeClr val="accent2"/>
              </a:buClr>
              <a:defRPr>
                <a:solidFill>
                  <a:schemeClr val="bg1"/>
                </a:solidFill>
              </a:defRPr>
            </a:lvl1pPr>
          </a:lstStyle>
          <a:p>
            <a:r>
              <a:rPr lang="en-US" dirty="0"/>
              <a:t>Select icon to add picture</a:t>
            </a:r>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F4B91AA0-3BA7-4036-A3DA-317C6C4FFA29}" type="datetime1">
              <a:rPr lang="en-US" smtClean="0"/>
              <a:t>10/28/2025</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Information Technology for Minnesota Government </a:t>
            </a:r>
            <a:r>
              <a:rPr lang="en-US" dirty="0">
                <a:solidFill>
                  <a:schemeClr val="accent2"/>
                </a:solidFill>
              </a:rPr>
              <a:t>|</a:t>
            </a:r>
            <a:r>
              <a:rPr lang="en-US" dirty="0"/>
              <a:t> mn.gov/</a:t>
            </a:r>
            <a:r>
              <a:rPr lang="en-US" dirty="0" err="1"/>
              <a:t>mnit</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Select to edit slide title</a:t>
            </a:r>
          </a:p>
        </p:txBody>
      </p:sp>
      <p:sp>
        <p:nvSpPr>
          <p:cNvPr id="7" name="Content Placeholder 2"/>
          <p:cNvSpPr>
            <a:spLocks noGrp="1"/>
          </p:cNvSpPr>
          <p:nvPr>
            <p:ph sz="quarter" idx="10" hasCustomPrompt="1"/>
          </p:nvPr>
        </p:nvSpPr>
        <p:spPr bwMode="gray">
          <a:xfrm>
            <a:off x="838200" y="1366345"/>
            <a:ext cx="6234953" cy="4788393"/>
          </a:xfrm>
        </p:spPr>
        <p:txBody>
          <a:bodyPr lIns="0" tIns="91440" rIns="0" bIns="91440"/>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3"/>
          <p:cNvSpPr>
            <a:spLocks noGrp="1"/>
          </p:cNvSpPr>
          <p:nvPr>
            <p:ph type="pic" sz="quarter" idx="13" hasCustomPrompt="1"/>
          </p:nvPr>
        </p:nvSpPr>
        <p:spPr bwMode="gray">
          <a:xfrm>
            <a:off x="7653566" y="1364826"/>
            <a:ext cx="4538434" cy="4538434"/>
          </a:xfrm>
        </p:spPr>
        <p:txBody>
          <a:bodyPr/>
          <a:lstStyle>
            <a:lvl1pPr>
              <a:buClr>
                <a:schemeClr val="tx1"/>
              </a:buClr>
              <a:defRPr>
                <a:solidFill>
                  <a:schemeClr val="tx2"/>
                </a:solidFill>
              </a:defRPr>
            </a:lvl1pPr>
          </a:lstStyle>
          <a:p>
            <a:r>
              <a:rPr lang="en-US" dirty="0"/>
              <a:t>Select icon to add picture</a:t>
            </a:r>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10/28/2025</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gray">
          <a:xfrm>
            <a:off x="0" y="4092604"/>
            <a:ext cx="12192000" cy="1295182"/>
          </a:xfrm>
          <a:prstGeom prst="rect">
            <a:avLst/>
          </a:prstGeom>
          <a:solidFill>
            <a:srgbClr val="E8E8E8"/>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solidFill>
                <a:schemeClr val="bg1">
                  <a:lumMod val="95000"/>
                </a:schemeClr>
              </a:solidFill>
            </a:endParaRPr>
          </a:p>
        </p:txBody>
      </p:sp>
      <p:sp>
        <p:nvSpPr>
          <p:cNvPr id="13" name="Title 2"/>
          <p:cNvSpPr>
            <a:spLocks noGrp="1"/>
          </p:cNvSpPr>
          <p:nvPr>
            <p:ph type="ctrTitle" hasCustomPrompt="1"/>
          </p:nvPr>
        </p:nvSpPr>
        <p:spPr bwMode="black">
          <a:xfrm>
            <a:off x="609600" y="4092602"/>
            <a:ext cx="10972800" cy="1295182"/>
          </a:xfrm>
          <a:noFill/>
        </p:spPr>
        <p:txBody>
          <a:bodyPr wrap="square" lIns="0" tIns="182880" rIns="0" bIns="182880" anchor="ctr">
            <a:normAutofit/>
          </a:bodyPr>
          <a:lstStyle>
            <a:lvl1pPr algn="ctr">
              <a:defRPr sz="3600">
                <a:solidFill>
                  <a:schemeClr val="tx2"/>
                </a:solidFill>
              </a:defRPr>
            </a:lvl1pPr>
          </a:lstStyle>
          <a:p>
            <a:r>
              <a:rPr lang="en-US" dirty="0"/>
              <a:t>Select to edit presentation title</a:t>
            </a:r>
          </a:p>
        </p:txBody>
      </p:sp>
      <p:sp>
        <p:nvSpPr>
          <p:cNvPr id="3" name="Rectangle 3"/>
          <p:cNvSpPr/>
          <p:nvPr userDrawn="1"/>
        </p:nvSpPr>
        <p:spPr bwMode="white">
          <a:xfrm>
            <a:off x="0" y="5387786"/>
            <a:ext cx="12192000" cy="147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a:xfrm>
            <a:off x="838200" y="6356350"/>
            <a:ext cx="1358590" cy="365125"/>
          </a:xfrm>
          <a:prstGeom prst="rect">
            <a:avLst/>
          </a:prstGeom>
        </p:spPr>
        <p:txBody>
          <a:bodyPr/>
          <a:lstStyle/>
          <a:p>
            <a:fld id="{D7ED242C-24FB-43A0-BCB6-43756FC812F6}" type="datetime1">
              <a:rPr lang="en-US" smtClean="0"/>
              <a:t>10/28/2025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Select to edit slide title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Select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Select to edit text</a:t>
            </a:r>
          </a:p>
        </p:txBody>
      </p:sp>
      <p:sp>
        <p:nvSpPr>
          <p:cNvPr id="4" name="Picture Placeholder 5">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Select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Select to edit text</a:t>
            </a:r>
          </a:p>
        </p:txBody>
      </p:sp>
      <p:sp>
        <p:nvSpPr>
          <p:cNvPr id="18" name="Picture Placeholder 7">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Select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Select to edit text</a:t>
            </a:r>
          </a:p>
        </p:txBody>
      </p:sp>
      <p:sp>
        <p:nvSpPr>
          <p:cNvPr id="20" name="Picture Placeholder 9">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Select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Select to edit text</a:t>
            </a:r>
          </a:p>
        </p:txBody>
      </p:sp>
      <p:sp>
        <p:nvSpPr>
          <p:cNvPr id="3" name="Date Placeholder 11"/>
          <p:cNvSpPr>
            <a:spLocks noGrp="1"/>
          </p:cNvSpPr>
          <p:nvPr>
            <p:ph type="dt" sz="half" idx="10"/>
          </p:nvPr>
        </p:nvSpPr>
        <p:spPr bwMode="black">
          <a:xfrm>
            <a:off x="838200" y="6356350"/>
            <a:ext cx="1358590" cy="365125"/>
          </a:xfrm>
          <a:prstGeom prst="rect">
            <a:avLst/>
          </a:prstGeom>
        </p:spPr>
        <p:txBody>
          <a:bodyPr/>
          <a:lstStyle/>
          <a:p>
            <a:fld id="{936DB2D6-5DF4-4264-A4A1-7D3EAF38D255}" type="datetime1">
              <a:rPr lang="en-US" smtClean="0"/>
              <a:t>10/28/2025</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a:extLst>
              <a:ext uri="{FF2B5EF4-FFF2-40B4-BE49-F238E27FC236}">
                <a16:creationId xmlns:a16="http://schemas.microsoft.com/office/drawing/2014/main" id="{54BE781A-916B-D771-E89E-DD96FF819982}"/>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683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Select to edit slide title</a:t>
            </a:r>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Select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Select to edit text</a:t>
            </a:r>
          </a:p>
        </p:txBody>
      </p:sp>
      <p:sp>
        <p:nvSpPr>
          <p:cNvPr id="15" name="Picture Placeholder 5">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Select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Select to edit text</a:t>
            </a:r>
          </a:p>
        </p:txBody>
      </p:sp>
      <p:sp>
        <p:nvSpPr>
          <p:cNvPr id="18" name="Picture Placeholder 7">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Select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Select to edit text</a:t>
            </a:r>
          </a:p>
        </p:txBody>
      </p:sp>
      <p:sp>
        <p:nvSpPr>
          <p:cNvPr id="3" name="Date Placeholder 9"/>
          <p:cNvSpPr>
            <a:spLocks noGrp="1"/>
          </p:cNvSpPr>
          <p:nvPr>
            <p:ph type="dt" sz="half" idx="10"/>
          </p:nvPr>
        </p:nvSpPr>
        <p:spPr bwMode="black">
          <a:xfrm>
            <a:off x="838200" y="6356350"/>
            <a:ext cx="1358590" cy="365125"/>
          </a:xfrm>
          <a:prstGeom prst="rect">
            <a:avLst/>
          </a:prstGeom>
        </p:spPr>
        <p:txBody>
          <a:bodyPr/>
          <a:lstStyle/>
          <a:p>
            <a:fld id="{936DB2D6-5DF4-4264-A4A1-7D3EAF38D255}" type="datetime1">
              <a:rPr lang="en-US" smtClean="0"/>
              <a:t>10/28/2025</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2">
            <a:extLst>
              <a:ext uri="{FF2B5EF4-FFF2-40B4-BE49-F238E27FC236}">
                <a16:creationId xmlns:a16="http://schemas.microsoft.com/office/drawing/2014/main" id="{E29F42DD-D6F6-760B-99E9-9B0CA6F715C6}"/>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8036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Select to edit slide title</a:t>
            </a:r>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Select icon to add picture</a:t>
            </a:r>
          </a:p>
        </p:txBody>
      </p:sp>
      <p:sp>
        <p:nvSpPr>
          <p:cNvPr id="4" name="Text Placeholder 4"/>
          <p:cNvSpPr>
            <a:spLocks noGrp="1"/>
          </p:cNvSpPr>
          <p:nvPr>
            <p:ph type="body" sz="quarter" idx="15" hasCustomPrompt="1"/>
          </p:nvPr>
        </p:nvSpPr>
        <p:spPr bwMode="black">
          <a:xfrm>
            <a:off x="2876550" y="1674771"/>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Select Icon to add picture</a:t>
            </a:r>
          </a:p>
        </p:txBody>
      </p:sp>
      <p:sp>
        <p:nvSpPr>
          <p:cNvPr id="24" name="Text Placeholder 6"/>
          <p:cNvSpPr>
            <a:spLocks noGrp="1"/>
          </p:cNvSpPr>
          <p:nvPr>
            <p:ph type="body" sz="quarter" idx="16" hasCustomPrompt="1"/>
          </p:nvPr>
        </p:nvSpPr>
        <p:spPr bwMode="black">
          <a:xfrm>
            <a:off x="2876550" y="3939361"/>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Select icon to add picture</a:t>
            </a:r>
          </a:p>
        </p:txBody>
      </p:sp>
      <p:sp>
        <p:nvSpPr>
          <p:cNvPr id="26" name="Text Placeholder 8"/>
          <p:cNvSpPr>
            <a:spLocks noGrp="1"/>
          </p:cNvSpPr>
          <p:nvPr>
            <p:ph type="body" sz="quarter" idx="18" hasCustomPrompt="1"/>
          </p:nvPr>
        </p:nvSpPr>
        <p:spPr bwMode="black">
          <a:xfrm>
            <a:off x="8270023" y="1674772"/>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Select icon to add picture</a:t>
            </a:r>
          </a:p>
        </p:txBody>
      </p:sp>
      <p:sp>
        <p:nvSpPr>
          <p:cNvPr id="28" name="Text Placeholder 10"/>
          <p:cNvSpPr>
            <a:spLocks noGrp="1"/>
          </p:cNvSpPr>
          <p:nvPr>
            <p:ph type="body" sz="quarter" idx="20" hasCustomPrompt="1"/>
          </p:nvPr>
        </p:nvSpPr>
        <p:spPr bwMode="black">
          <a:xfrm>
            <a:off x="8270023" y="3939360"/>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3" name="Date Placeholder 11"/>
          <p:cNvSpPr>
            <a:spLocks noGrp="1"/>
          </p:cNvSpPr>
          <p:nvPr>
            <p:ph type="dt" sz="half" idx="10"/>
          </p:nvPr>
        </p:nvSpPr>
        <p:spPr bwMode="black">
          <a:xfrm>
            <a:off x="838200" y="6356350"/>
            <a:ext cx="1358590" cy="365125"/>
          </a:xfrm>
          <a:prstGeom prst="rect">
            <a:avLst/>
          </a:prstGeom>
        </p:spPr>
        <p:txBody>
          <a:bodyPr/>
          <a:lstStyle/>
          <a:p>
            <a:fld id="{8DC79626-CE5A-4834-975C-E7305BA2E281}" type="datetime1">
              <a:rPr lang="en-US" smtClean="0"/>
              <a:t>10/28/2025</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4">
            <a:extLst>
              <a:ext uri="{FF2B5EF4-FFF2-40B4-BE49-F238E27FC236}">
                <a16:creationId xmlns:a16="http://schemas.microsoft.com/office/drawing/2014/main" id="{5BA19DA7-202E-FEDF-597A-34FCF4DBED45}"/>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Select to edit slide title</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Select icon to add picture</a:t>
            </a:r>
          </a:p>
        </p:txBody>
      </p:sp>
      <p:sp>
        <p:nvSpPr>
          <p:cNvPr id="24" name="Text Placeholder 4"/>
          <p:cNvSpPr>
            <a:spLocks noGrp="1"/>
          </p:cNvSpPr>
          <p:nvPr>
            <p:ph type="body" sz="quarter" idx="16" hasCustomPrompt="1"/>
          </p:nvPr>
        </p:nvSpPr>
        <p:spPr bwMode="black">
          <a:xfrm>
            <a:off x="2876550" y="257173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Select icon to add picture</a:t>
            </a:r>
          </a:p>
        </p:txBody>
      </p:sp>
      <p:sp>
        <p:nvSpPr>
          <p:cNvPr id="26" name="Text Placeholder 6"/>
          <p:cNvSpPr>
            <a:spLocks noGrp="1"/>
          </p:cNvSpPr>
          <p:nvPr>
            <p:ph type="body" sz="quarter" idx="18" hasCustomPrompt="1"/>
          </p:nvPr>
        </p:nvSpPr>
        <p:spPr bwMode="black">
          <a:xfrm>
            <a:off x="8270023" y="257173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3" name="Date Placeholder 7"/>
          <p:cNvSpPr>
            <a:spLocks noGrp="1"/>
          </p:cNvSpPr>
          <p:nvPr>
            <p:ph type="dt" sz="half" idx="10"/>
          </p:nvPr>
        </p:nvSpPr>
        <p:spPr bwMode="black">
          <a:xfrm>
            <a:off x="838200" y="6356350"/>
            <a:ext cx="1358590" cy="365125"/>
          </a:xfrm>
          <a:prstGeom prst="rect">
            <a:avLst/>
          </a:prstGeom>
        </p:spPr>
        <p:txBody>
          <a:bodyPr/>
          <a:lstStyle/>
          <a:p>
            <a:fld id="{7F519661-29C3-4FE0-9FC3-375A85A42C46}" type="datetime1">
              <a:rPr lang="en-US" smtClean="0"/>
              <a:t>10/28/2025</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0">
            <a:extLst>
              <a:ext uri="{FF2B5EF4-FFF2-40B4-BE49-F238E27FC236}">
                <a16:creationId xmlns:a16="http://schemas.microsoft.com/office/drawing/2014/main" id="{219FFEEA-CA4D-4F39-A9B6-2B3A8CFE334E}"/>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Select to edit slide title</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Select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Select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Select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Select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Select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Select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Select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Select to edit text</a:t>
            </a:r>
          </a:p>
        </p:txBody>
      </p:sp>
      <p:sp>
        <p:nvSpPr>
          <p:cNvPr id="3" name="Date Placeholder 11"/>
          <p:cNvSpPr>
            <a:spLocks noGrp="1"/>
          </p:cNvSpPr>
          <p:nvPr>
            <p:ph type="dt" sz="half" idx="10"/>
          </p:nvPr>
        </p:nvSpPr>
        <p:spPr bwMode="black">
          <a:xfrm>
            <a:off x="838200" y="6356350"/>
            <a:ext cx="1358590" cy="365125"/>
          </a:xfrm>
          <a:prstGeom prst="rect">
            <a:avLst/>
          </a:prstGeom>
        </p:spPr>
        <p:txBody>
          <a:bodyPr/>
          <a:lstStyle/>
          <a:p>
            <a:fld id="{4B4EEDC6-36CA-4209-B482-2ED76AA0BF08}" type="datetime1">
              <a:rPr lang="en-US" smtClean="0"/>
              <a:t>10/28/2025</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4">
            <a:extLst>
              <a:ext uri="{FF2B5EF4-FFF2-40B4-BE49-F238E27FC236}">
                <a16:creationId xmlns:a16="http://schemas.microsoft.com/office/drawing/2014/main" id="{CB67518B-D906-BC91-0000-85D6DCB83659}"/>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Select to edit slide title</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Select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Select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Select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Select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Select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Select to edit text</a:t>
            </a:r>
          </a:p>
        </p:txBody>
      </p:sp>
      <p:sp>
        <p:nvSpPr>
          <p:cNvPr id="3" name="Date Placeholder 9"/>
          <p:cNvSpPr>
            <a:spLocks noGrp="1"/>
          </p:cNvSpPr>
          <p:nvPr>
            <p:ph type="dt" sz="half" idx="10"/>
          </p:nvPr>
        </p:nvSpPr>
        <p:spPr bwMode="black">
          <a:xfrm>
            <a:off x="838200" y="6356350"/>
            <a:ext cx="1358590" cy="365125"/>
          </a:xfrm>
          <a:prstGeom prst="rect">
            <a:avLst/>
          </a:prstGeom>
        </p:spPr>
        <p:txBody>
          <a:bodyPr/>
          <a:lstStyle/>
          <a:p>
            <a:fld id="{4B4EEDC6-36CA-4209-B482-2ED76AA0BF08}" type="datetime1">
              <a:rPr lang="en-US" smtClean="0"/>
              <a:t>10/28/2025</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2">
            <a:extLst>
              <a:ext uri="{FF2B5EF4-FFF2-40B4-BE49-F238E27FC236}">
                <a16:creationId xmlns:a16="http://schemas.microsoft.com/office/drawing/2014/main" id="{10DA68F0-5F04-F220-0744-1ECF5CF56CEE}"/>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Select to edit slide title</a:t>
            </a:r>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Select icon to add picture</a:t>
            </a:r>
          </a:p>
        </p:txBody>
      </p:sp>
      <p:sp>
        <p:nvSpPr>
          <p:cNvPr id="15" name="Text Placeholder 4"/>
          <p:cNvSpPr>
            <a:spLocks noGrp="1"/>
          </p:cNvSpPr>
          <p:nvPr>
            <p:ph type="body" sz="quarter" idx="16" hasCustomPrompt="1"/>
          </p:nvPr>
        </p:nvSpPr>
        <p:spPr bwMode="black">
          <a:xfrm>
            <a:off x="2876550" y="1674772"/>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Select icon to add picture</a:t>
            </a:r>
          </a:p>
        </p:txBody>
      </p:sp>
      <p:sp>
        <p:nvSpPr>
          <p:cNvPr id="14" name="Text Placeholder 6"/>
          <p:cNvSpPr>
            <a:spLocks noGrp="1"/>
          </p:cNvSpPr>
          <p:nvPr>
            <p:ph type="body" sz="quarter" idx="15" hasCustomPrompt="1"/>
          </p:nvPr>
        </p:nvSpPr>
        <p:spPr bwMode="black">
          <a:xfrm>
            <a:off x="2876550" y="3939361"/>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Select icon to add picture</a:t>
            </a:r>
          </a:p>
        </p:txBody>
      </p:sp>
      <p:sp>
        <p:nvSpPr>
          <p:cNvPr id="17" name="Text Placeholder 8"/>
          <p:cNvSpPr>
            <a:spLocks noGrp="1"/>
          </p:cNvSpPr>
          <p:nvPr>
            <p:ph type="body" sz="quarter" idx="18" hasCustomPrompt="1"/>
          </p:nvPr>
        </p:nvSpPr>
        <p:spPr bwMode="black">
          <a:xfrm>
            <a:off x="8270023" y="1674772"/>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Select icon to add picture</a:t>
            </a:r>
          </a:p>
        </p:txBody>
      </p:sp>
      <p:sp>
        <p:nvSpPr>
          <p:cNvPr id="19" name="Text Placeholder 10"/>
          <p:cNvSpPr>
            <a:spLocks noGrp="1"/>
          </p:cNvSpPr>
          <p:nvPr>
            <p:ph type="body" sz="quarter" idx="20" hasCustomPrompt="1"/>
          </p:nvPr>
        </p:nvSpPr>
        <p:spPr bwMode="black">
          <a:xfrm>
            <a:off x="8270023" y="393936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4" name="Date Placeholder 11"/>
          <p:cNvSpPr>
            <a:spLocks noGrp="1"/>
          </p:cNvSpPr>
          <p:nvPr>
            <p:ph type="dt" sz="half" idx="10"/>
          </p:nvPr>
        </p:nvSpPr>
        <p:spPr bwMode="black">
          <a:xfrm>
            <a:off x="838200" y="6356350"/>
            <a:ext cx="1358590" cy="365125"/>
          </a:xfrm>
          <a:prstGeom prst="rect">
            <a:avLst/>
          </a:prstGeom>
        </p:spPr>
        <p:txBody>
          <a:bodyPr/>
          <a:lstStyle/>
          <a:p>
            <a:fld id="{1815FB38-58F3-410A-8DA4-4B706967601F}" type="datetime1">
              <a:rPr lang="en-US" smtClean="0"/>
              <a:t>10/28/2025</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4">
            <a:extLst>
              <a:ext uri="{FF2B5EF4-FFF2-40B4-BE49-F238E27FC236}">
                <a16:creationId xmlns:a16="http://schemas.microsoft.com/office/drawing/2014/main" id="{94B307B2-FF61-AE23-215B-3E663344A686}"/>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Select to edit slide title</a:t>
            </a:r>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Select icon to add picture</a:t>
            </a:r>
          </a:p>
        </p:txBody>
      </p:sp>
      <p:sp>
        <p:nvSpPr>
          <p:cNvPr id="15" name="Text Placeholder 4"/>
          <p:cNvSpPr>
            <a:spLocks noGrp="1"/>
          </p:cNvSpPr>
          <p:nvPr>
            <p:ph type="body" sz="quarter" idx="16" hasCustomPrompt="1"/>
          </p:nvPr>
        </p:nvSpPr>
        <p:spPr bwMode="black">
          <a:xfrm>
            <a:off x="2876550" y="2800329"/>
            <a:ext cx="2866328" cy="1858809"/>
          </a:xfrm>
          <a:noFill/>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Select to edit text</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Select icon to add picture</a:t>
            </a:r>
          </a:p>
        </p:txBody>
      </p:sp>
      <p:sp>
        <p:nvSpPr>
          <p:cNvPr id="17" name="Text Placeholder 6"/>
          <p:cNvSpPr>
            <a:spLocks noGrp="1"/>
          </p:cNvSpPr>
          <p:nvPr>
            <p:ph type="body" sz="quarter" idx="18" hasCustomPrompt="1"/>
          </p:nvPr>
        </p:nvSpPr>
        <p:spPr bwMode="black">
          <a:xfrm>
            <a:off x="8270023" y="2800329"/>
            <a:ext cx="2866328" cy="1858809"/>
          </a:xfrm>
          <a:noFill/>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Select to edit text</a:t>
            </a:r>
          </a:p>
        </p:txBody>
      </p:sp>
      <p:sp>
        <p:nvSpPr>
          <p:cNvPr id="4" name="Date Placeholder 7"/>
          <p:cNvSpPr>
            <a:spLocks noGrp="1"/>
          </p:cNvSpPr>
          <p:nvPr>
            <p:ph type="dt" sz="half" idx="10"/>
          </p:nvPr>
        </p:nvSpPr>
        <p:spPr bwMode="black">
          <a:xfrm>
            <a:off x="838200" y="6356350"/>
            <a:ext cx="1358590" cy="365125"/>
          </a:xfrm>
          <a:prstGeom prst="rect">
            <a:avLst/>
          </a:prstGeom>
        </p:spPr>
        <p:txBody>
          <a:bodyPr/>
          <a:lstStyle/>
          <a:p>
            <a:fld id="{0366E0EA-2D80-452F-9963-33FA7A36BC09}" type="datetime1">
              <a:rPr lang="en-US" smtClean="0"/>
              <a:t>10/28/2025</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0">
            <a:extLst>
              <a:ext uri="{FF2B5EF4-FFF2-40B4-BE49-F238E27FC236}">
                <a16:creationId xmlns:a16="http://schemas.microsoft.com/office/drawing/2014/main" id="{891C734E-7506-F9E6-4011-1787B6FE5EBB}"/>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Select to edit slide title</a:t>
            </a:r>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Select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Select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Select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Select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Select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Select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Select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Select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Select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Select icon to add object</a:t>
            </a:r>
          </a:p>
        </p:txBody>
      </p:sp>
      <p:sp>
        <p:nvSpPr>
          <p:cNvPr id="20" name="Date Placeholder 13"/>
          <p:cNvSpPr>
            <a:spLocks noGrp="1"/>
          </p:cNvSpPr>
          <p:nvPr>
            <p:ph type="dt" sz="half" idx="10"/>
          </p:nvPr>
        </p:nvSpPr>
        <p:spPr bwMode="black">
          <a:xfrm>
            <a:off x="838200" y="6356350"/>
            <a:ext cx="1358590" cy="365125"/>
          </a:xfrm>
          <a:prstGeom prst="rect">
            <a:avLst/>
          </a:prstGeom>
        </p:spPr>
        <p:txBody>
          <a:bodyPr/>
          <a:lstStyle/>
          <a:p>
            <a:fld id="{1815FB38-58F3-410A-8DA4-4B706967601F}" type="datetime1">
              <a:rPr lang="en-US" smtClean="0"/>
              <a:t>10/28/2025</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 name="Rectangle 16">
            <a:extLst>
              <a:ext uri="{FF2B5EF4-FFF2-40B4-BE49-F238E27FC236}">
                <a16:creationId xmlns:a16="http://schemas.microsoft.com/office/drawing/2014/main" id="{EEF45914-338E-246E-27EB-FE2361838B92}"/>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g Image (Blue Title)">
    <p:bg>
      <p:bgPr>
        <a:solidFill>
          <a:schemeClr val="bg1"/>
        </a:solid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bwMode="white">
          <a:xfrm>
            <a:off x="838200" y="5638801"/>
            <a:ext cx="10515600" cy="1219200"/>
          </a:xfrm>
          <a:noFill/>
        </p:spPr>
        <p:txBody>
          <a:bodyPr lIns="0" tIns="182880" rIns="0" bIns="182880">
            <a:normAutofit/>
          </a:bodyPr>
          <a:lstStyle>
            <a:lvl1pPr algn="ctr">
              <a:defRPr sz="3600">
                <a:solidFill>
                  <a:schemeClr val="bg1"/>
                </a:solidFill>
              </a:defRPr>
            </a:lvl1pPr>
          </a:lstStyle>
          <a:p>
            <a:r>
              <a:rPr lang="en-US" dirty="0"/>
              <a:t>Select to edit slide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Reversed Minnesota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gray">
          <a:xfrm>
            <a:off x="0" y="4092604"/>
            <a:ext cx="12192000" cy="1295182"/>
          </a:xfrm>
          <a:prstGeom prst="rect">
            <a:avLst/>
          </a:prstGeom>
          <a:solidFill>
            <a:srgbClr val="E8E8E8"/>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609600" y="4092602"/>
            <a:ext cx="10972800" cy="1295182"/>
          </a:xfrm>
          <a:noFill/>
        </p:spPr>
        <p:txBody>
          <a:bodyPr wrap="square" lIns="0" tIns="182880" rIns="0" bIns="182880" anchor="ctr">
            <a:normAutofit/>
          </a:bodyPr>
          <a:lstStyle>
            <a:lvl1pPr algn="ctr">
              <a:defRPr sz="3600">
                <a:solidFill>
                  <a:schemeClr val="tx2"/>
                </a:solidFill>
              </a:defRPr>
            </a:lvl1pPr>
          </a:lstStyle>
          <a:p>
            <a:r>
              <a:rPr lang="en-US" dirty="0"/>
              <a:t>Select to edit presentation title</a:t>
            </a:r>
          </a:p>
        </p:txBody>
      </p:sp>
      <p:sp>
        <p:nvSpPr>
          <p:cNvPr id="3" name="Rectangle 3"/>
          <p:cNvSpPr/>
          <p:nvPr userDrawn="1"/>
        </p:nvSpPr>
        <p:spPr bwMode="white">
          <a:xfrm>
            <a:off x="0" y="5387786"/>
            <a:ext cx="12192000" cy="147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a:xfrm>
            <a:off x="838200" y="6356350"/>
            <a:ext cx="1358590" cy="365125"/>
          </a:xfrm>
          <a:prstGeom prst="rect">
            <a:avLst/>
          </a:prstGeom>
        </p:spPr>
        <p:txBody>
          <a:bodyPr/>
          <a:lstStyle/>
          <a:p>
            <a:fld id="{D7ED242C-24FB-43A0-BCB6-43756FC812F6}" type="datetime1">
              <a:rPr lang="en-US" smtClean="0"/>
              <a:t>10/28/2025</a:t>
            </a:fld>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2" name="Graphic 8" descr="State of Minnesota logo">
            <a:extLst>
              <a:ext uri="{FF2B5EF4-FFF2-40B4-BE49-F238E27FC236}">
                <a16:creationId xmlns:a16="http://schemas.microsoft.com/office/drawing/2014/main" id="{E8CC904E-32AE-4C9C-B9CA-A01E1294C2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gray">
          <a:xfrm>
            <a:off x="3047470" y="1836432"/>
            <a:ext cx="6097060" cy="649224"/>
          </a:xfrm>
          <a:prstGeom prst="rect">
            <a:avLst/>
          </a:prstGeom>
        </p:spPr>
      </p:pic>
    </p:spTree>
    <p:extLst>
      <p:ext uri="{BB962C8B-B14F-4D97-AF65-F5344CB8AC3E}">
        <p14:creationId xmlns:p14="http://schemas.microsoft.com/office/powerpoint/2010/main" val="31963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838200" y="5638801"/>
            <a:ext cx="10515600" cy="1219200"/>
          </a:xfrm>
          <a:noFill/>
        </p:spPr>
        <p:txBody>
          <a:bodyPr lIns="0" tIns="182880" rIns="0" bIns="182880">
            <a:normAutofit/>
          </a:bodyPr>
          <a:lstStyle>
            <a:lvl1pPr algn="ctr">
              <a:defRPr sz="3600">
                <a:solidFill>
                  <a:schemeClr val="bg1"/>
                </a:solidFill>
              </a:defRPr>
            </a:lvl1pPr>
          </a:lstStyle>
          <a:p>
            <a:r>
              <a:rPr lang="en-US" dirty="0"/>
              <a:t>Select to edit slide title</a:t>
            </a:r>
          </a:p>
        </p:txBody>
      </p:sp>
      <p:sp>
        <p:nvSpPr>
          <p:cNvPr id="4" name="Picture Placeholder 3"/>
          <p:cNvSpPr>
            <a:spLocks noGrp="1"/>
          </p:cNvSpPr>
          <p:nvPr>
            <p:ph type="pic" sz="quarter" idx="10" hasCustomPrompt="1"/>
          </p:nvPr>
        </p:nvSpPr>
        <p:spPr bwMode="gray">
          <a:xfrm>
            <a:off x="0" y="2"/>
            <a:ext cx="12192000" cy="5638799"/>
          </a:xfrm>
        </p:spPr>
        <p:txBody>
          <a:bodyPr/>
          <a:lstStyle/>
          <a:p>
            <a:r>
              <a:rPr lang="en-US" dirty="0"/>
              <a:t>Select icon to add picture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0" y="5638800"/>
            <a:ext cx="12192000" cy="1219200"/>
          </a:xfrm>
          <a:prstGeom prst="rect">
            <a:avLst/>
          </a:prstGeom>
          <a:solidFill>
            <a:schemeClr val="accent2">
              <a:lumMod val="40000"/>
              <a:lumOff val="60000"/>
            </a:scheme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838200" y="5638800"/>
            <a:ext cx="10515600" cy="1219200"/>
          </a:xfrm>
          <a:noFill/>
        </p:spPr>
        <p:txBody>
          <a:bodyPr lIns="0" tIns="182880" rIns="0" bIns="182880">
            <a:normAutofit/>
          </a:bodyPr>
          <a:lstStyle>
            <a:lvl1pPr algn="ctr">
              <a:defRPr sz="3600">
                <a:solidFill>
                  <a:schemeClr val="tx2"/>
                </a:solidFill>
              </a:defRPr>
            </a:lvl1pPr>
          </a:lstStyle>
          <a:p>
            <a:r>
              <a:rPr lang="en-US" dirty="0"/>
              <a:t>Select to edit slide title</a:t>
            </a:r>
          </a:p>
        </p:txBody>
      </p:sp>
      <p:sp>
        <p:nvSpPr>
          <p:cNvPr id="4" name="Picture Placeholder 3"/>
          <p:cNvSpPr>
            <a:spLocks noGrp="1"/>
          </p:cNvSpPr>
          <p:nvPr>
            <p:ph type="pic" sz="quarter" idx="10" hasCustomPrompt="1"/>
          </p:nvPr>
        </p:nvSpPr>
        <p:spPr bwMode="gray">
          <a:xfrm>
            <a:off x="0" y="3"/>
            <a:ext cx="12192000" cy="5638798"/>
          </a:xfrm>
        </p:spPr>
        <p:txBody>
          <a:bodyPr/>
          <a:lstStyle/>
          <a:p>
            <a:r>
              <a:rPr lang="en-US" dirty="0"/>
              <a:t>Select icon to add picture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0" y="5638800"/>
            <a:ext cx="12192000" cy="1219200"/>
          </a:xfrm>
          <a:prstGeom prst="rect">
            <a:avLst/>
          </a:prstGeom>
          <a:solidFill>
            <a:srgbClr val="E8E8E8">
              <a:alpha val="87451"/>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838200" y="5638800"/>
            <a:ext cx="10515600" cy="1219200"/>
          </a:xfrm>
          <a:noFill/>
        </p:spPr>
        <p:txBody>
          <a:bodyPr lIns="0" tIns="182880" rIns="0" bIns="182880">
            <a:normAutofit/>
          </a:bodyPr>
          <a:lstStyle>
            <a:lvl1pPr algn="ctr">
              <a:defRPr sz="3600">
                <a:solidFill>
                  <a:schemeClr val="tx2"/>
                </a:solidFill>
              </a:defRPr>
            </a:lvl1pPr>
          </a:lstStyle>
          <a:p>
            <a:r>
              <a:rPr lang="en-US" dirty="0"/>
              <a:t>Select to edit slide title</a:t>
            </a:r>
          </a:p>
        </p:txBody>
      </p:sp>
      <p:sp>
        <p:nvSpPr>
          <p:cNvPr id="4" name="Picture Placeholder 3"/>
          <p:cNvSpPr>
            <a:spLocks noGrp="1"/>
          </p:cNvSpPr>
          <p:nvPr>
            <p:ph type="pic" sz="quarter" idx="10" hasCustomPrompt="1"/>
          </p:nvPr>
        </p:nvSpPr>
        <p:spPr bwMode="gray">
          <a:xfrm>
            <a:off x="0" y="3"/>
            <a:ext cx="12192000" cy="5638798"/>
          </a:xfrm>
        </p:spPr>
        <p:txBody>
          <a:bodyPr/>
          <a:lstStyle/>
          <a:p>
            <a:r>
              <a:rPr lang="en-US" dirty="0"/>
              <a:t>Select icon to add picture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91440" rIns="0" bIns="91440"/>
          <a:lstStyle>
            <a:lvl1pPr>
              <a:defRPr b="0">
                <a:solidFill>
                  <a:schemeClr val="accent2"/>
                </a:solidFill>
              </a:defRPr>
            </a:lvl1pPr>
          </a:lstStyle>
          <a:p>
            <a:r>
              <a:rPr lang="en-US" dirty="0"/>
              <a:t>Select to edit slide title</a:t>
            </a:r>
          </a:p>
        </p:txBody>
      </p:sp>
      <p:sp>
        <p:nvSpPr>
          <p:cNvPr id="15"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Select icon to insert screenshot</a:t>
            </a:r>
          </a:p>
        </p:txBody>
      </p:sp>
      <p:sp>
        <p:nvSpPr>
          <p:cNvPr id="8" name="Date Placeholder 5"/>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F4B91AA0-3BA7-4036-A3DA-317C6C4FFA29}" type="datetime1">
              <a:rPr lang="en-US" smtClean="0"/>
              <a:t>10/28/2025</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Information Technology for Minnesota Government </a:t>
            </a:r>
            <a:r>
              <a:rPr lang="en-US" dirty="0">
                <a:solidFill>
                  <a:schemeClr val="accent2"/>
                </a:solidFill>
              </a:rPr>
              <a:t>|</a:t>
            </a:r>
            <a:r>
              <a:rPr lang="en-US" dirty="0"/>
              <a:t> mn.gov/</a:t>
            </a:r>
            <a:r>
              <a:rPr lang="en-US" dirty="0" err="1"/>
              <a:t>mnit</a:t>
            </a:r>
            <a:endParaRPr lang="en-US" dirty="0"/>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Select to edit slide title</a:t>
            </a:r>
          </a:p>
        </p:txBody>
      </p:sp>
      <p:sp>
        <p:nvSpPr>
          <p:cNvPr id="11" name="Text Placeholder 2"/>
          <p:cNvSpPr>
            <a:spLocks noGrp="1"/>
          </p:cNvSpPr>
          <p:nvPr>
            <p:ph type="body" sz="quarter" idx="13" hasCustomPrompt="1"/>
          </p:nvPr>
        </p:nvSpPr>
        <p:spPr bwMode="white">
          <a:xfrm>
            <a:off x="838200" y="1365203"/>
            <a:ext cx="10515600" cy="156718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Select to edit text</a:t>
            </a:r>
          </a:p>
          <a:p>
            <a:pPr lvl="1"/>
            <a:r>
              <a:rPr lang="en-US" dirty="0"/>
              <a:t>Second level</a:t>
            </a:r>
          </a:p>
          <a:p>
            <a:pPr lvl="2"/>
            <a:r>
              <a:rPr lang="en-US" dirty="0"/>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Select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Select to edit slide title</a:t>
            </a:r>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Select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lIns="0" tIns="182880" rIns="0" bIns="182880"/>
          <a:lstStyle>
            <a:lvl1pPr>
              <a:defRPr>
                <a:solidFill>
                  <a:schemeClr val="accent1"/>
                </a:solidFill>
              </a:defRPr>
            </a:lvl1pPr>
          </a:lstStyle>
          <a:p>
            <a:r>
              <a:rPr lang="en-US" dirty="0"/>
              <a:t>Select to edit slide title</a:t>
            </a:r>
          </a:p>
        </p:txBody>
      </p:sp>
      <p:sp>
        <p:nvSpPr>
          <p:cNvPr id="4" name="Text Placeholder 2"/>
          <p:cNvSpPr>
            <a:spLocks noGrp="1"/>
          </p:cNvSpPr>
          <p:nvPr>
            <p:ph type="body" sz="quarter" idx="11" hasCustomPrompt="1"/>
          </p:nvPr>
        </p:nvSpPr>
        <p:spPr bwMode="black">
          <a:xfrm>
            <a:off x="815975" y="3211513"/>
            <a:ext cx="3521849" cy="2475609"/>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Select icon to insert screenshot</a:t>
            </a:r>
          </a:p>
        </p:txBody>
      </p:sp>
      <p:sp>
        <p:nvSpPr>
          <p:cNvPr id="10" name="Date Placeholder 5"/>
          <p:cNvSpPr>
            <a:spLocks noGrp="1"/>
          </p:cNvSpPr>
          <p:nvPr>
            <p:ph type="dt" sz="half" idx="12"/>
          </p:nvPr>
        </p:nvSpPr>
        <p:spPr bwMode="black">
          <a:xfrm>
            <a:off x="838200" y="6356350"/>
            <a:ext cx="1358590" cy="365125"/>
          </a:xfrm>
          <a:prstGeom prst="rect">
            <a:avLst/>
          </a:prstGeom>
        </p:spPr>
        <p:txBody>
          <a:bodyPr/>
          <a:lstStyle/>
          <a:p>
            <a:fld id="{5D76A200-3168-4D33-A718-3974884CE863}" type="datetime1">
              <a:rPr lang="en-US" smtClean="0"/>
              <a:t>10/28/2025</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Select to edit slide title</a:t>
            </a:r>
          </a:p>
        </p:txBody>
      </p:sp>
      <p:sp>
        <p:nvSpPr>
          <p:cNvPr id="7" name="Text Placeholder 2"/>
          <p:cNvSpPr>
            <a:spLocks noGrp="1"/>
          </p:cNvSpPr>
          <p:nvPr>
            <p:ph type="body" sz="quarter" idx="11" hasCustomPrompt="1"/>
          </p:nvPr>
        </p:nvSpPr>
        <p:spPr bwMode="black">
          <a:xfrm>
            <a:off x="838200" y="1365203"/>
            <a:ext cx="10515600" cy="1567183"/>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dirty="0"/>
              <a:t>Select to edit text</a:t>
            </a:r>
          </a:p>
          <a:p>
            <a:pPr lvl="1"/>
            <a:r>
              <a:rPr lang="en-US" dirty="0"/>
              <a:t>Second level</a:t>
            </a:r>
          </a:p>
          <a:p>
            <a:pPr lvl="2"/>
            <a:r>
              <a:rPr lang="en-US" dirty="0"/>
              <a:t>Third level</a:t>
            </a:r>
          </a:p>
        </p:txBody>
      </p:sp>
      <p:pic>
        <p:nvPicPr>
          <p:cNvPr id="6"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Select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Select to edit slide title</a:t>
            </a:r>
          </a:p>
        </p:txBody>
      </p:sp>
      <p:pic>
        <p:nvPicPr>
          <p:cNvPr id="9" name="Picture 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Select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182880" rIns="0" bIns="182880"/>
          <a:lstStyle>
            <a:lvl1pPr>
              <a:defRPr b="0">
                <a:solidFill>
                  <a:schemeClr val="accent2"/>
                </a:solidFill>
              </a:defRPr>
            </a:lvl1pPr>
          </a:lstStyle>
          <a:p>
            <a:r>
              <a:rPr lang="en-US" dirty="0"/>
              <a:t>Select to edit slide title</a:t>
            </a:r>
          </a:p>
        </p:txBody>
      </p:sp>
      <p:sp>
        <p:nvSpPr>
          <p:cNvPr id="15"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i="0">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Select icon to insert screenshot</a:t>
            </a:r>
          </a:p>
        </p:txBody>
      </p:sp>
      <p:sp>
        <p:nvSpPr>
          <p:cNvPr id="10" name="Date Placeholder 5"/>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276FB33B-BCEE-4E25-B97B-A564B0E1024B}" type="datetime1">
              <a:rPr lang="en-US" smtClean="0"/>
              <a:t>10/28/2025</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Information Technology for Minnesota Government </a:t>
            </a:r>
            <a:r>
              <a:rPr lang="en-US" dirty="0">
                <a:solidFill>
                  <a:schemeClr val="accent2"/>
                </a:solidFill>
              </a:rPr>
              <a:t>|</a:t>
            </a:r>
            <a:r>
              <a:rPr lang="en-US" dirty="0"/>
              <a:t> mn.gov/</a:t>
            </a:r>
            <a:r>
              <a:rPr lang="en-US" dirty="0" err="1"/>
              <a:t>mnit</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dirty="0"/>
              <a:t>Select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10" name="Graphic 9" descr="Minnesota I T Services logo">
            <a:extLst>
              <a:ext uri="{FF2B5EF4-FFF2-40B4-BE49-F238E27FC236}">
                <a16:creationId xmlns:a16="http://schemas.microsoft.com/office/drawing/2014/main" id="{D98FC520-F2C5-E7E2-6DF1-D17C4AC638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806" y="5945108"/>
            <a:ext cx="3063240" cy="461409"/>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6" name="Picture Placeholder 7"/>
          <p:cNvSpPr>
            <a:spLocks noGrp="1"/>
          </p:cNvSpPr>
          <p:nvPr>
            <p:ph type="pic" sz="quarter" idx="17" hasCustomPrompt="1"/>
          </p:nvPr>
        </p:nvSpPr>
        <p:spPr bwMode="gray">
          <a:xfrm>
            <a:off x="0" y="0"/>
            <a:ext cx="12192000" cy="3380732"/>
          </a:xfrm>
        </p:spPr>
        <p:txBody>
          <a:bodyPr/>
          <a:lstStyle/>
          <a:p>
            <a:r>
              <a:rPr lang="en-US" dirty="0"/>
              <a:t>Select icon to add picture</a:t>
            </a:r>
          </a:p>
        </p:txBody>
      </p:sp>
    </p:spTree>
    <p:extLst>
      <p:ext uri="{BB962C8B-B14F-4D97-AF65-F5344CB8AC3E}">
        <p14:creationId xmlns:p14="http://schemas.microsoft.com/office/powerpoint/2010/main" val="17888243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Select to edit slide title</a:t>
            </a:r>
          </a:p>
        </p:txBody>
      </p:sp>
      <p:sp>
        <p:nvSpPr>
          <p:cNvPr id="14" name="Text Placeholder 2"/>
          <p:cNvSpPr>
            <a:spLocks noGrp="1"/>
          </p:cNvSpPr>
          <p:nvPr>
            <p:ph type="body" sz="quarter" idx="13" hasCustomPrompt="1"/>
          </p:nvPr>
        </p:nvSpPr>
        <p:spPr bwMode="white">
          <a:xfrm>
            <a:off x="838200" y="1365203"/>
            <a:ext cx="10515600" cy="156718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Select to edit text</a:t>
            </a:r>
          </a:p>
          <a:p>
            <a:pPr lvl="1"/>
            <a:r>
              <a:rPr lang="en-US" dirty="0"/>
              <a:t>Second level</a:t>
            </a:r>
          </a:p>
          <a:p>
            <a:pPr lvl="2"/>
            <a:r>
              <a:rPr lang="en-US" dirty="0"/>
              <a:t>Third level</a:t>
            </a:r>
          </a:p>
        </p:txBody>
      </p:sp>
      <p:pic>
        <p:nvPicPr>
          <p:cNvPr id="15"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Select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Select to edit slide title</a:t>
            </a:r>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Select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creenshot (Computer)">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182880" rIns="0" bIns="182880"/>
          <a:lstStyle>
            <a:lvl1pPr>
              <a:defRPr b="0">
                <a:solidFill>
                  <a:schemeClr val="accent2"/>
                </a:solidFill>
              </a:defRPr>
            </a:lvl1pPr>
          </a:lstStyle>
          <a:p>
            <a:r>
              <a:rPr lang="en-US" dirty="0"/>
              <a:t>Select to edit slide title</a:t>
            </a:r>
          </a:p>
        </p:txBody>
      </p:sp>
      <p:sp>
        <p:nvSpPr>
          <p:cNvPr id="16"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Select icon to insert screenshot</a:t>
            </a:r>
          </a:p>
        </p:txBody>
      </p:sp>
      <p:sp>
        <p:nvSpPr>
          <p:cNvPr id="10" name="Date Placeholder 5"/>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276FB33B-BCEE-4E25-B97B-A564B0E1024B}" type="datetime1">
              <a:rPr lang="en-US" smtClean="0"/>
              <a:t>10/28/2025</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Information Technology for Minnesota Government </a:t>
            </a:r>
            <a:r>
              <a:rPr lang="en-US" dirty="0">
                <a:solidFill>
                  <a:schemeClr val="accent2"/>
                </a:solidFill>
              </a:rPr>
              <a:t>|</a:t>
            </a:r>
            <a:r>
              <a:rPr lang="en-US" dirty="0"/>
              <a:t> mn.gov/</a:t>
            </a:r>
            <a:r>
              <a:rPr lang="en-US" dirty="0" err="1"/>
              <a:t>mnit</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lIns="0" tIns="182880" rIns="0" bIns="182880"/>
          <a:lstStyle>
            <a:lvl1pPr>
              <a:defRPr b="0">
                <a:solidFill>
                  <a:schemeClr val="tx1"/>
                </a:solidFill>
              </a:defRPr>
            </a:lvl1pPr>
          </a:lstStyle>
          <a:p>
            <a:r>
              <a:rPr lang="en-US" dirty="0"/>
              <a:t>Select to edit slide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Select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Select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dirty="0"/>
              <a:t>Select icon to insert screenshot</a:t>
            </a:r>
          </a:p>
        </p:txBody>
      </p:sp>
      <p:sp>
        <p:nvSpPr>
          <p:cNvPr id="10" name="Date Placeholder 6"/>
          <p:cNvSpPr>
            <a:spLocks noGrp="1"/>
          </p:cNvSpPr>
          <p:nvPr>
            <p:ph type="dt" sz="half" idx="11"/>
          </p:nvPr>
        </p:nvSpPr>
        <p:spPr bwMode="white">
          <a:xfrm>
            <a:off x="838200" y="6356350"/>
            <a:ext cx="1358590" cy="365125"/>
          </a:xfrm>
          <a:prstGeom prst="rect">
            <a:avLst/>
          </a:prstGeom>
        </p:spPr>
        <p:txBody>
          <a:bodyPr/>
          <a:lstStyle>
            <a:lvl1pPr>
              <a:defRPr>
                <a:solidFill>
                  <a:schemeClr val="tx2"/>
                </a:solidFill>
              </a:defRPr>
            </a:lvl1pPr>
          </a:lstStyle>
          <a:p>
            <a:fld id="{276FB33B-BCEE-4E25-B97B-A564B0E1024B}" type="datetime1">
              <a:rPr lang="en-US" smtClean="0"/>
              <a:pPr/>
              <a:t>10/28/2025</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peech bubble">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lIns="0" tIns="91440" rIns="0" bIns="91440">
            <a:noAutofit/>
          </a:bodyPr>
          <a:lstStyle>
            <a:lvl1pPr algn="ctr">
              <a:tabLst>
                <a:tab pos="3770313" algn="l"/>
              </a:tabLst>
              <a:defRPr sz="5000" baseline="0">
                <a:solidFill>
                  <a:schemeClr val="accent1"/>
                </a:solidFill>
              </a:defRPr>
            </a:lvl1pPr>
          </a:lstStyle>
          <a:p>
            <a:r>
              <a:rPr lang="en-US" dirty="0"/>
              <a:t>“Select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lIns="0" tIns="91440" rIns="0" bIns="91440" anchor="ctr">
            <a:normAutofit/>
          </a:bodyPr>
          <a:lstStyle>
            <a:lvl1pPr marL="0" indent="0" algn="ctr">
              <a:buNone/>
              <a:defRPr sz="2400" i="1" baseline="0">
                <a:solidFill>
                  <a:schemeClr val="tx2"/>
                </a:solidFill>
              </a:defRPr>
            </a:lvl1pPr>
          </a:lstStyle>
          <a:p>
            <a:pPr lvl="0"/>
            <a:r>
              <a:rPr lang="en-US" dirty="0"/>
              <a:t>- Select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peech bubble">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lIns="0" tIns="91440" rIns="0" bIns="91440">
            <a:noAutofit/>
          </a:bodyPr>
          <a:lstStyle>
            <a:lvl1pPr algn="ctr">
              <a:tabLst>
                <a:tab pos="3770313" algn="l"/>
              </a:tabLst>
              <a:defRPr sz="5000" baseline="0">
                <a:solidFill>
                  <a:schemeClr val="accent1"/>
                </a:solidFill>
              </a:defRPr>
            </a:lvl1pPr>
          </a:lstStyle>
          <a:p>
            <a:r>
              <a:rPr lang="en-US" dirty="0"/>
              <a:t>“Select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lIns="0" tIns="91440" rIns="0" bIns="91440" anchor="ctr">
            <a:normAutofit/>
          </a:bodyPr>
          <a:lstStyle>
            <a:lvl1pPr marL="0" indent="0" algn="ctr">
              <a:buNone/>
              <a:defRPr sz="2400" i="1" baseline="0">
                <a:solidFill>
                  <a:schemeClr val="tx2"/>
                </a:solidFill>
              </a:defRPr>
            </a:lvl1pPr>
          </a:lstStyle>
          <a:p>
            <a:pPr lvl="0"/>
            <a:r>
              <a:rPr lang="en-US" dirty="0"/>
              <a:t>- Select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232978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descr="Speech bubble">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gray">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lIns="0" tIns="91440" rIns="0" bIns="91440">
            <a:noAutofit/>
          </a:bodyPr>
          <a:lstStyle>
            <a:lvl1pPr algn="ctr">
              <a:tabLst>
                <a:tab pos="3770313" algn="l"/>
              </a:tabLst>
              <a:defRPr sz="5000" baseline="0">
                <a:solidFill>
                  <a:schemeClr val="accent1"/>
                </a:solidFill>
              </a:defRPr>
            </a:lvl1pPr>
          </a:lstStyle>
          <a:p>
            <a:r>
              <a:rPr lang="en-US" dirty="0"/>
              <a:t>“Select to edit quote.”</a:t>
            </a:r>
          </a:p>
        </p:txBody>
      </p:sp>
      <p:sp>
        <p:nvSpPr>
          <p:cNvPr id="8" name="Text Placeholder 3"/>
          <p:cNvSpPr>
            <a:spLocks noGrp="1"/>
          </p:cNvSpPr>
          <p:nvPr>
            <p:ph type="body" sz="quarter" idx="13" hasCustomPrompt="1"/>
          </p:nvPr>
        </p:nvSpPr>
        <p:spPr bwMode="black">
          <a:xfrm>
            <a:off x="415839" y="5163327"/>
            <a:ext cx="8091163" cy="1015739"/>
          </a:xfrm>
        </p:spPr>
        <p:txBody>
          <a:bodyPr lIns="0" tIns="91440" rIns="0" bIns="91440" anchor="ctr">
            <a:normAutofit/>
          </a:bodyPr>
          <a:lstStyle>
            <a:lvl1pPr marL="0" indent="0" algn="ctr">
              <a:buNone/>
              <a:defRPr sz="2400" i="1" baseline="0">
                <a:solidFill>
                  <a:schemeClr val="tx2"/>
                </a:solidFill>
              </a:defRPr>
            </a:lvl1pPr>
          </a:lstStyle>
          <a:p>
            <a:pPr lvl="0"/>
            <a:r>
              <a:rPr lang="en-US" dirty="0"/>
              <a:t>- Select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575533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descr="Speech bubble">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gray">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lIns="0" tIns="91440" rIns="0" bIns="91440">
            <a:noAutofit/>
          </a:bodyPr>
          <a:lstStyle>
            <a:lvl1pPr algn="ctr">
              <a:tabLst>
                <a:tab pos="3770313" algn="l"/>
              </a:tabLst>
              <a:defRPr sz="5000" baseline="0">
                <a:solidFill>
                  <a:schemeClr val="accent1"/>
                </a:solidFill>
              </a:defRPr>
            </a:lvl1pPr>
          </a:lstStyle>
          <a:p>
            <a:r>
              <a:rPr lang="en-US" dirty="0"/>
              <a:t>“Select to edit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lIns="0" tIns="91440" rIns="0" bIns="91440" anchor="ctr">
            <a:normAutofit/>
          </a:bodyPr>
          <a:lstStyle>
            <a:lvl1pPr marL="0" indent="0" algn="ctr">
              <a:buNone/>
              <a:defRPr sz="2400" i="1" baseline="0">
                <a:solidFill>
                  <a:schemeClr val="tx2"/>
                </a:solidFill>
              </a:defRPr>
            </a:lvl1pPr>
          </a:lstStyle>
          <a:p>
            <a:pPr lvl="0"/>
            <a:r>
              <a:rPr lang="en-US" dirty="0"/>
              <a:t>- Select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64035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7" name="Title 2"/>
          <p:cNvSpPr>
            <a:spLocks noGrp="1"/>
          </p:cNvSpPr>
          <p:nvPr>
            <p:ph type="title" hasCustomPrompt="1"/>
          </p:nvPr>
        </p:nvSpPr>
        <p:spPr bwMode="white">
          <a:xfrm>
            <a:off x="3305909" y="612167"/>
            <a:ext cx="5580183" cy="808751"/>
          </a:xfrm>
        </p:spPr>
        <p:txBody>
          <a:bodyPr tIns="91440" bIns="91440">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Select to edit slide title</a:t>
            </a:r>
            <a:endParaRPr kumimoji="0" lang="en-US" sz="3000" b="1" i="0" u="none" strike="noStrike" kern="1200" cap="none" spc="0" normalizeH="0" baseline="0" noProof="0" dirty="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hasCustomPrompt="1"/>
          </p:nvPr>
        </p:nvSpPr>
        <p:spPr bwMode="black">
          <a:xfrm>
            <a:off x="1408113" y="1755775"/>
            <a:ext cx="9434512" cy="4045935"/>
          </a:xfrm>
        </p:spPr>
        <p:txBody>
          <a:bodyPr lIns="0" tIns="91440" rIns="0" bIns="91440"/>
          <a:lstStyle>
            <a:lvl1pPr>
              <a:defRPr/>
            </a:lvl1p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418869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 uri="{C183D7F6-B498-43B3-948B-1728B52AA6E4}">
                <adec:decorative xmlns:adec="http://schemas.microsoft.com/office/drawing/2017/decorative" val="1"/>
              </a:ext>
            </a:extLst>
          </p:cNvPr>
          <p:cNvSpPr/>
          <p:nvPr userDrawn="1"/>
        </p:nvSpPr>
        <p:spPr bwMode="gray">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userDrawn="1">
            <p:ph type="title" hasCustomPrompt="1"/>
          </p:nvPr>
        </p:nvSpPr>
        <p:spPr bwMode="white">
          <a:xfrm>
            <a:off x="4325757" y="363682"/>
            <a:ext cx="3531339" cy="2809009"/>
          </a:xfrm>
          <a:noFill/>
        </p:spPr>
        <p:txBody>
          <a:bodyPr lIns="91440" tIns="91440" rIns="91440" bIns="91440">
            <a:normAutofit/>
          </a:bodyPr>
          <a:lstStyle>
            <a:lvl1pPr algn="ctr">
              <a:defRPr sz="3600">
                <a:solidFill>
                  <a:schemeClr val="bg1"/>
                </a:solidFill>
              </a:defRPr>
            </a:lvl1pPr>
          </a:lstStyle>
          <a:p>
            <a:r>
              <a:rPr lang="en-US" dirty="0"/>
              <a:t>Select to edit slide title</a:t>
            </a:r>
          </a:p>
        </p:txBody>
      </p:sp>
      <p:sp>
        <p:nvSpPr>
          <p:cNvPr id="18" name="Rectangle 3">
            <a:extLst>
              <a:ext uri="{FF2B5EF4-FFF2-40B4-BE49-F238E27FC236}">
                <a16:creationId xmlns:a16="http://schemas.microsoft.com/office/drawing/2014/main" id="{8B1D6FB0-3CFA-4F98-9E32-13372A146E50}"/>
              </a:ext>
              <a:ext uri="{C183D7F6-B498-43B3-948B-1728B52AA6E4}">
                <adec:decorative xmlns:adec="http://schemas.microsoft.com/office/drawing/2017/decorative" val="1"/>
              </a:ext>
            </a:extLst>
          </p:cNvPr>
          <p:cNvSpPr/>
          <p:nvPr userDrawn="1"/>
        </p:nvSpPr>
        <p:spPr bwMode="gray">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91253B02-FE9E-42BD-9273-EB07447C42F2}"/>
              </a:ext>
              <a:ext uri="{C183D7F6-B498-43B3-948B-1728B52AA6E4}">
                <adec:decorative xmlns:adec="http://schemas.microsoft.com/office/drawing/2017/decorative" val="1"/>
              </a:ext>
            </a:extLst>
          </p:cNvPr>
          <p:cNvSpPr/>
          <p:nvPr userDrawn="1"/>
        </p:nvSpPr>
        <p:spPr bwMode="gray">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FA95525E-0F0F-42A1-814D-8A0F5F6C9504}"/>
              </a:ext>
              <a:ext uri="{C183D7F6-B498-43B3-948B-1728B52AA6E4}">
                <adec:decorative xmlns:adec="http://schemas.microsoft.com/office/drawing/2017/decorative" val="1"/>
              </a:ext>
            </a:extLst>
          </p:cNvPr>
          <p:cNvSpPr/>
          <p:nvPr userDrawn="1"/>
        </p:nvSpPr>
        <p:spPr bwMode="gray">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E2F620B4-FC61-4BCB-BFAB-5DAE7EDBC3A1}"/>
              </a:ext>
              <a:ext uri="{C183D7F6-B498-43B3-948B-1728B52AA6E4}">
                <adec:decorative xmlns:adec="http://schemas.microsoft.com/office/drawing/2017/decorative" val="1"/>
              </a:ext>
            </a:extLst>
          </p:cNvPr>
          <p:cNvSpPr/>
          <p:nvPr userDrawn="1"/>
        </p:nvSpPr>
        <p:spPr bwMode="gray">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6D8EBE3F-0971-43E7-9934-99422D606481}"/>
              </a:ext>
              <a:ext uri="{C183D7F6-B498-43B3-948B-1728B52AA6E4}">
                <adec:decorative xmlns:adec="http://schemas.microsoft.com/office/drawing/2017/decorative" val="1"/>
              </a:ext>
            </a:extLst>
          </p:cNvPr>
          <p:cNvSpPr/>
          <p:nvPr userDrawn="1"/>
        </p:nvSpPr>
        <p:spPr bwMode="gray">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3" name="Content Placeholder 9"/>
          <p:cNvSpPr>
            <a:spLocks noGrp="1"/>
          </p:cNvSpPr>
          <p:nvPr userDrawn="1">
            <p:ph idx="1" hasCustomPrompt="1"/>
          </p:nvPr>
        </p:nvSpPr>
        <p:spPr bwMode="black">
          <a:xfrm>
            <a:off x="360218" y="1683143"/>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Select to edit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black">
          <a:xfrm>
            <a:off x="8462902" y="1628314"/>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Select to edit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black">
          <a:xfrm>
            <a:off x="360218"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Select to edit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black">
          <a:xfrm>
            <a:off x="4405004"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Select to edit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black">
          <a:xfrm>
            <a:off x="8462902"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Select to edit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3683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hoto, Minnesota Log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dirty="0"/>
              <a:t>Select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5" name="Graphic 5" descr="State of Minnesota logo">
            <a:extLst>
              <a:ext uri="{FF2B5EF4-FFF2-40B4-BE49-F238E27FC236}">
                <a16:creationId xmlns:a16="http://schemas.microsoft.com/office/drawing/2014/main" id="{2AED08CA-F984-127D-9414-FF585B95A2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35506" y="6081704"/>
            <a:ext cx="3256627" cy="346770"/>
          </a:xfrm>
          <a:prstGeom prst="rect">
            <a:avLst/>
          </a:prstGeom>
        </p:spPr>
      </p:pic>
      <p:sp>
        <p:nvSpPr>
          <p:cNvPr id="6" name="Picture Placeholder 7"/>
          <p:cNvSpPr>
            <a:spLocks noGrp="1"/>
          </p:cNvSpPr>
          <p:nvPr>
            <p:ph type="pic" sz="quarter" idx="17" hasCustomPrompt="1"/>
          </p:nvPr>
        </p:nvSpPr>
        <p:spPr bwMode="gray">
          <a:xfrm>
            <a:off x="0" y="0"/>
            <a:ext cx="12192000" cy="3380732"/>
          </a:xfrm>
        </p:spPr>
        <p:txBody>
          <a:bodyPr/>
          <a:lstStyle/>
          <a:p>
            <a:r>
              <a:rPr lang="en-US" dirty="0"/>
              <a:t>Select icon to add picture</a:t>
            </a:r>
          </a:p>
        </p:txBody>
      </p:sp>
    </p:spTree>
    <p:extLst>
      <p:ext uri="{BB962C8B-B14F-4D97-AF65-F5344CB8AC3E}">
        <p14:creationId xmlns:p14="http://schemas.microsoft.com/office/powerpoint/2010/main" val="26403768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Select to edit slide title</a:t>
            </a:r>
          </a:p>
        </p:txBody>
      </p:sp>
      <p:sp>
        <p:nvSpPr>
          <p:cNvPr id="27" name="Rectangle 3">
            <a:extLst>
              <a:ext uri="{FF2B5EF4-FFF2-40B4-BE49-F238E27FC236}">
                <a16:creationId xmlns:a16="http://schemas.microsoft.com/office/drawing/2014/main" id="{47D138E0-2756-4912-9525-2DF109D30567}"/>
              </a:ext>
              <a:ext uri="{C183D7F6-B498-43B3-948B-1728B52AA6E4}">
                <adec:decorative xmlns:adec="http://schemas.microsoft.com/office/drawing/2017/decorative" val="1"/>
              </a:ext>
            </a:extLst>
          </p:cNvPr>
          <p:cNvSpPr/>
          <p:nvPr userDrawn="1"/>
        </p:nvSpPr>
        <p:spPr bwMode="gray">
          <a:xfrm>
            <a:off x="0" y="1280033"/>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a16="http://schemas.microsoft.com/office/drawing/2014/main" id="{014F3C95-F0D6-41F7-AA29-3C6EE80AEAE4}"/>
              </a:ext>
              <a:ext uri="{C183D7F6-B498-43B3-948B-1728B52AA6E4}">
                <adec:decorative xmlns:adec="http://schemas.microsoft.com/office/drawing/2017/decorative" val="1"/>
              </a:ext>
            </a:extLst>
          </p:cNvPr>
          <p:cNvSpPr/>
          <p:nvPr userDrawn="1"/>
        </p:nvSpPr>
        <p:spPr bwMode="white">
          <a:xfrm>
            <a:off x="4062984" y="1280033"/>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
            <a:extLst>
              <a:ext uri="{FF2B5EF4-FFF2-40B4-BE49-F238E27FC236}">
                <a16:creationId xmlns:a16="http://schemas.microsoft.com/office/drawing/2014/main" id="{C748B337-33F7-40A1-88D8-CD2BA65D869E}"/>
              </a:ext>
              <a:ext uri="{C183D7F6-B498-43B3-948B-1728B52AA6E4}">
                <adec:decorative xmlns:adec="http://schemas.microsoft.com/office/drawing/2017/decorative" val="1"/>
              </a:ext>
            </a:extLst>
          </p:cNvPr>
          <p:cNvSpPr/>
          <p:nvPr userDrawn="1"/>
        </p:nvSpPr>
        <p:spPr bwMode="gray">
          <a:xfrm>
            <a:off x="8125968" y="1280033"/>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D5D8785B-E7B0-45E9-A241-DE133451585E}"/>
              </a:ext>
              <a:ext uri="{C183D7F6-B498-43B3-948B-1728B52AA6E4}">
                <adec:decorative xmlns:adec="http://schemas.microsoft.com/office/drawing/2017/decorative" val="1"/>
              </a:ext>
            </a:extLst>
          </p:cNvPr>
          <p:cNvSpPr/>
          <p:nvPr userDrawn="1"/>
        </p:nvSpPr>
        <p:spPr bwMode="white">
          <a:xfrm>
            <a:off x="0" y="3139356"/>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a:extLst>
              <a:ext uri="{FF2B5EF4-FFF2-40B4-BE49-F238E27FC236}">
                <a16:creationId xmlns:a16="http://schemas.microsoft.com/office/drawing/2014/main" id="{1B929D3F-61AE-48F2-891C-9DFD75256C6D}"/>
              </a:ext>
              <a:ext uri="{C183D7F6-B498-43B3-948B-1728B52AA6E4}">
                <adec:decorative xmlns:adec="http://schemas.microsoft.com/office/drawing/2017/decorative" val="1"/>
              </a:ext>
            </a:extLst>
          </p:cNvPr>
          <p:cNvSpPr/>
          <p:nvPr userDrawn="1"/>
        </p:nvSpPr>
        <p:spPr bwMode="gray">
          <a:xfrm>
            <a:off x="4062984" y="3139356"/>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B7CC1275-0931-46C8-8F97-B088A9519B1D}"/>
              </a:ext>
              <a:ext uri="{C183D7F6-B498-43B3-948B-1728B52AA6E4}">
                <adec:decorative xmlns:adec="http://schemas.microsoft.com/office/drawing/2017/decorative" val="1"/>
              </a:ext>
            </a:extLst>
          </p:cNvPr>
          <p:cNvSpPr/>
          <p:nvPr userDrawn="1"/>
        </p:nvSpPr>
        <p:spPr bwMode="white">
          <a:xfrm>
            <a:off x="8125968" y="3139356"/>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330A8418-CF1B-46A4-B5BE-AFE11C079F01}"/>
              </a:ext>
              <a:ext uri="{C183D7F6-B498-43B3-948B-1728B52AA6E4}">
                <adec:decorative xmlns:adec="http://schemas.microsoft.com/office/drawing/2017/decorative" val="1"/>
              </a:ext>
            </a:extLst>
          </p:cNvPr>
          <p:cNvSpPr/>
          <p:nvPr userDrawn="1"/>
        </p:nvSpPr>
        <p:spPr bwMode="gray">
          <a:xfrm>
            <a:off x="0" y="4998679"/>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719FCF12-F13A-4B9B-A958-B33602A70EC2}"/>
              </a:ext>
              <a:ext uri="{C183D7F6-B498-43B3-948B-1728B52AA6E4}">
                <adec:decorative xmlns:adec="http://schemas.microsoft.com/office/drawing/2017/decorative" val="1"/>
              </a:ext>
            </a:extLst>
          </p:cNvPr>
          <p:cNvSpPr/>
          <p:nvPr userDrawn="1"/>
        </p:nvSpPr>
        <p:spPr bwMode="white">
          <a:xfrm>
            <a:off x="4062984" y="4998678"/>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2C994B8F-9B33-413F-9097-B33609846937}"/>
              </a:ext>
              <a:ext uri="{C183D7F6-B498-43B3-948B-1728B52AA6E4}">
                <adec:decorative xmlns:adec="http://schemas.microsoft.com/office/drawing/2017/decorative" val="1"/>
              </a:ext>
            </a:extLst>
          </p:cNvPr>
          <p:cNvSpPr/>
          <p:nvPr userDrawn="1"/>
        </p:nvSpPr>
        <p:spPr bwMode="gray">
          <a:xfrm>
            <a:off x="8125968" y="4998678"/>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3">
            <a:extLst>
              <a:ext uri="{FF2B5EF4-FFF2-40B4-BE49-F238E27FC236}">
                <a16:creationId xmlns:a16="http://schemas.microsoft.com/office/drawing/2014/main" id="{801AB76E-7762-46CE-9516-D338BC43BE78}"/>
              </a:ext>
            </a:extLst>
          </p:cNvPr>
          <p:cNvSpPr>
            <a:spLocks noGrp="1"/>
          </p:cNvSpPr>
          <p:nvPr userDrawn="1">
            <p:ph type="body" sz="quarter" idx="10" hasCustomPrompt="1"/>
          </p:nvPr>
        </p:nvSpPr>
        <p:spPr bwMode="black">
          <a:xfrm>
            <a:off x="229362" y="1588094"/>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Select to edit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userDrawn="1">
            <p:ph type="body" sz="quarter" idx="11" hasCustomPrompt="1"/>
          </p:nvPr>
        </p:nvSpPr>
        <p:spPr bwMode="black">
          <a:xfrm>
            <a:off x="4303014" y="1569933"/>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Select to edit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userDrawn="1">
            <p:ph type="body" sz="quarter" idx="12" hasCustomPrompt="1"/>
          </p:nvPr>
        </p:nvSpPr>
        <p:spPr bwMode="black">
          <a:xfrm>
            <a:off x="8360664" y="1569933"/>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Select to edit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userDrawn="1">
            <p:ph type="body" sz="quarter" idx="13" hasCustomPrompt="1"/>
          </p:nvPr>
        </p:nvSpPr>
        <p:spPr bwMode="black">
          <a:xfrm>
            <a:off x="229362" y="3447161"/>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Select to edit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userDrawn="1">
            <p:ph type="body" sz="quarter" idx="14" hasCustomPrompt="1"/>
          </p:nvPr>
        </p:nvSpPr>
        <p:spPr bwMode="black">
          <a:xfrm>
            <a:off x="4303014" y="3429000"/>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Select to edit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userDrawn="1">
            <p:ph type="body" sz="quarter" idx="15" hasCustomPrompt="1"/>
          </p:nvPr>
        </p:nvSpPr>
        <p:spPr bwMode="black">
          <a:xfrm>
            <a:off x="8360664" y="3429000"/>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Select to edit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userDrawn="1">
            <p:ph type="body" sz="quarter" idx="16" hasCustomPrompt="1"/>
          </p:nvPr>
        </p:nvSpPr>
        <p:spPr bwMode="black">
          <a:xfrm>
            <a:off x="229362" y="5242666"/>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Select to edit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userDrawn="1">
            <p:ph type="body" sz="quarter" idx="17" hasCustomPrompt="1"/>
          </p:nvPr>
        </p:nvSpPr>
        <p:spPr bwMode="black">
          <a:xfrm>
            <a:off x="4303014" y="5224505"/>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Select to edit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userDrawn="1">
            <p:ph type="body" sz="quarter" idx="18" hasCustomPrompt="1"/>
          </p:nvPr>
        </p:nvSpPr>
        <p:spPr bwMode="black">
          <a:xfrm>
            <a:off x="8360664" y="5224505"/>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Select to edit text</a:t>
            </a:r>
          </a:p>
        </p:txBody>
      </p:sp>
      <p:sp>
        <p:nvSpPr>
          <p:cNvPr id="4" name="Rectangle 22">
            <a:extLst>
              <a:ext uri="{FF2B5EF4-FFF2-40B4-BE49-F238E27FC236}">
                <a16:creationId xmlns:a16="http://schemas.microsoft.com/office/drawing/2014/main" id="{CF8F9587-D45C-C876-F0C6-A9F420343AC7}"/>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91484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D28B90B5-0ADD-4FAB-AAA7-60B10917D52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7253" y="-1"/>
            <a:ext cx="10876547" cy="6852225"/>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dirty="0"/>
              <a:t>Click to edit slide title</a:t>
            </a:r>
          </a:p>
        </p:txBody>
      </p:sp>
      <p:sp>
        <p:nvSpPr>
          <p:cNvPr id="17" name="Content Placeholder 3">
            <a:extLst>
              <a:ext uri="{FF2B5EF4-FFF2-40B4-BE49-F238E27FC236}">
                <a16:creationId xmlns:a16="http://schemas.microsoft.com/office/drawing/2014/main" id="{94026A8F-5767-4C60-A899-B201C4472978}"/>
              </a:ext>
            </a:extLst>
          </p:cNvPr>
          <p:cNvSpPr>
            <a:spLocks noGrp="1"/>
          </p:cNvSpPr>
          <p:nvPr>
            <p:ph sz="quarter" idx="17" hasCustomPrompt="1"/>
          </p:nvPr>
        </p:nvSpPr>
        <p:spPr bwMode="gray">
          <a:xfrm>
            <a:off x="477838" y="452438"/>
            <a:ext cx="2746375" cy="2714625"/>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Select to edit text</a:t>
            </a:r>
          </a:p>
          <a:p>
            <a:pPr lvl="1"/>
            <a:r>
              <a:rPr lang="en-US" dirty="0"/>
              <a:t>Item one</a:t>
            </a:r>
          </a:p>
          <a:p>
            <a:pPr lvl="1"/>
            <a:r>
              <a:rPr lang="en-US" dirty="0"/>
              <a:t>Item two</a:t>
            </a:r>
          </a:p>
          <a:p>
            <a:pPr lvl="1"/>
            <a:r>
              <a:rPr lang="en-US" dirty="0"/>
              <a:t>Item three</a:t>
            </a:r>
          </a:p>
        </p:txBody>
      </p:sp>
      <p:sp>
        <p:nvSpPr>
          <p:cNvPr id="9" name="Picture Placeholder 4">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dirty="0"/>
              <a:t>Select to add icon</a:t>
            </a:r>
          </a:p>
        </p:txBody>
      </p:sp>
      <p:sp>
        <p:nvSpPr>
          <p:cNvPr id="18" name="Content Placeholder 5">
            <a:extLst>
              <a:ext uri="{FF2B5EF4-FFF2-40B4-BE49-F238E27FC236}">
                <a16:creationId xmlns:a16="http://schemas.microsoft.com/office/drawing/2014/main" id="{032A610F-10B9-4A8A-83D5-C97FF538D359}"/>
              </a:ext>
            </a:extLst>
          </p:cNvPr>
          <p:cNvSpPr>
            <a:spLocks noGrp="1"/>
          </p:cNvSpPr>
          <p:nvPr>
            <p:ph sz="quarter" idx="18" hasCustomPrompt="1"/>
          </p:nvPr>
        </p:nvSpPr>
        <p:spPr bwMode="gray">
          <a:xfrm>
            <a:off x="8776001" y="450884"/>
            <a:ext cx="2746375" cy="2714625"/>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Select to edit text</a:t>
            </a:r>
          </a:p>
          <a:p>
            <a:pPr lvl="1"/>
            <a:r>
              <a:rPr lang="en-US" dirty="0"/>
              <a:t>Item one</a:t>
            </a:r>
          </a:p>
          <a:p>
            <a:pPr lvl="1"/>
            <a:r>
              <a:rPr lang="en-US" dirty="0"/>
              <a:t>Item two</a:t>
            </a:r>
          </a:p>
          <a:p>
            <a:pPr lvl="1"/>
            <a:r>
              <a:rPr lang="en-US" dirty="0"/>
              <a:t>Item three</a:t>
            </a:r>
          </a:p>
        </p:txBody>
      </p:sp>
      <p:sp>
        <p:nvSpPr>
          <p:cNvPr id="10" name="Picture Placeholder 6">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dirty="0"/>
              <a:t>Select to add icon</a:t>
            </a:r>
          </a:p>
        </p:txBody>
      </p:sp>
      <p:sp>
        <p:nvSpPr>
          <p:cNvPr id="19" name="Content Placeholder 7">
            <a:extLst>
              <a:ext uri="{FF2B5EF4-FFF2-40B4-BE49-F238E27FC236}">
                <a16:creationId xmlns:a16="http://schemas.microsoft.com/office/drawing/2014/main" id="{15663BA5-2702-4695-9A70-94EAAC588296}"/>
              </a:ext>
            </a:extLst>
          </p:cNvPr>
          <p:cNvSpPr>
            <a:spLocks noGrp="1"/>
          </p:cNvSpPr>
          <p:nvPr>
            <p:ph sz="quarter" idx="19" hasCustomPrompt="1"/>
          </p:nvPr>
        </p:nvSpPr>
        <p:spPr bwMode="gray">
          <a:xfrm>
            <a:off x="477253" y="3743578"/>
            <a:ext cx="2746375" cy="2612772"/>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Select to edit text</a:t>
            </a:r>
          </a:p>
          <a:p>
            <a:pPr lvl="1"/>
            <a:r>
              <a:rPr lang="en-US" dirty="0"/>
              <a:t>Item one</a:t>
            </a:r>
          </a:p>
          <a:p>
            <a:pPr lvl="1"/>
            <a:r>
              <a:rPr lang="en-US" dirty="0"/>
              <a:t>Item two</a:t>
            </a:r>
          </a:p>
          <a:p>
            <a:pPr lvl="1"/>
            <a:r>
              <a:rPr lang="en-US" dirty="0"/>
              <a:t>Item three</a:t>
            </a:r>
          </a:p>
        </p:txBody>
      </p:sp>
      <p:sp>
        <p:nvSpPr>
          <p:cNvPr id="11" name="Picture Placeholder 8">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dirty="0"/>
              <a:t>Select to add icon</a:t>
            </a:r>
          </a:p>
        </p:txBody>
      </p:sp>
      <p:sp>
        <p:nvSpPr>
          <p:cNvPr id="20" name="Content Placeholder 9">
            <a:extLst>
              <a:ext uri="{FF2B5EF4-FFF2-40B4-BE49-F238E27FC236}">
                <a16:creationId xmlns:a16="http://schemas.microsoft.com/office/drawing/2014/main" id="{B3257A84-CA4A-40FD-9C48-BA83D297743C}"/>
              </a:ext>
            </a:extLst>
          </p:cNvPr>
          <p:cNvSpPr>
            <a:spLocks noGrp="1"/>
          </p:cNvSpPr>
          <p:nvPr>
            <p:ph sz="quarter" idx="20" hasCustomPrompt="1"/>
          </p:nvPr>
        </p:nvSpPr>
        <p:spPr bwMode="gray">
          <a:xfrm>
            <a:off x="8775416" y="3742023"/>
            <a:ext cx="2746375" cy="2612773"/>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Select to edit text</a:t>
            </a:r>
          </a:p>
          <a:p>
            <a:pPr lvl="1"/>
            <a:r>
              <a:rPr lang="en-US" dirty="0"/>
              <a:t>Item one</a:t>
            </a:r>
          </a:p>
          <a:p>
            <a:pPr lvl="1"/>
            <a:r>
              <a:rPr lang="en-US" dirty="0"/>
              <a:t>Item two</a:t>
            </a:r>
          </a:p>
          <a:p>
            <a:pPr lvl="1"/>
            <a:r>
              <a:rPr lang="en-US" dirty="0"/>
              <a:t>Item three</a:t>
            </a:r>
          </a:p>
        </p:txBody>
      </p:sp>
      <p:sp>
        <p:nvSpPr>
          <p:cNvPr id="12" name="Picture Placeholder 10">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dirty="0"/>
              <a:t>Select to add icon</a:t>
            </a:r>
          </a:p>
        </p:txBody>
      </p:sp>
      <p:sp>
        <p:nvSpPr>
          <p:cNvPr id="3" name="Date Placeholder 11">
            <a:extLst>
              <a:ext uri="{FF2B5EF4-FFF2-40B4-BE49-F238E27FC236}">
                <a16:creationId xmlns:a16="http://schemas.microsoft.com/office/drawing/2014/main" id="{D7B1B1D7-CD0C-49E0-8AC1-567A6D1A48F1}"/>
              </a:ext>
            </a:extLst>
          </p:cNvPr>
          <p:cNvSpPr>
            <a:spLocks noGrp="1"/>
          </p:cNvSpPr>
          <p:nvPr>
            <p:ph type="dt" sz="half" idx="10"/>
          </p:nvPr>
        </p:nvSpPr>
        <p:spPr bwMode="black">
          <a:xfrm>
            <a:off x="838200" y="6356350"/>
            <a:ext cx="1358590" cy="365125"/>
          </a:xfrm>
          <a:prstGeom prst="rect">
            <a:avLst/>
          </a:prstGeom>
        </p:spPr>
        <p:txBody>
          <a:bodyPr/>
          <a:lstStyle/>
          <a:p>
            <a:fld id="{16D5E9BE-CAA2-49B9-B3D1-E3587DB5B59A}" type="datetime1">
              <a:rPr lang="en-US" smtClean="0"/>
              <a:t>10/28/2025</a:t>
            </a:fld>
            <a:endParaRPr lang="en-US" dirty="0"/>
          </a:p>
        </p:txBody>
      </p:sp>
      <p:sp>
        <p:nvSpPr>
          <p:cNvPr id="4" name="Footer Placeholder 12">
            <a:extLst>
              <a:ext uri="{FF2B5EF4-FFF2-40B4-BE49-F238E27FC236}">
                <a16:creationId xmlns:a16="http://schemas.microsoft.com/office/drawing/2014/main" id="{A0DE9E05-D5C9-40B5-B0BD-C5FFC93DBC73}"/>
              </a:ext>
            </a:extLst>
          </p:cNvPr>
          <p:cNvSpPr>
            <a:spLocks noGrp="1"/>
          </p:cNvSpPr>
          <p:nvPr>
            <p:ph type="ftr" sz="quarter" idx="11"/>
          </p:nvPr>
        </p:nvSpPr>
        <p:spPr bwMode="black"/>
        <p:txBody>
          <a:body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5" name="Slide Number Placeholder 13">
            <a:extLst>
              <a:ext uri="{FF2B5EF4-FFF2-40B4-BE49-F238E27FC236}">
                <a16:creationId xmlns:a16="http://schemas.microsoft.com/office/drawing/2014/main" id="{A87A070A-47B1-4FE3-8E7C-7C9F041B2625}"/>
              </a:ext>
            </a:extLst>
          </p:cNvPr>
          <p:cNvSpPr>
            <a:spLocks noGrp="1"/>
          </p:cNvSpPr>
          <p:nvPr>
            <p:ph type="sldNum" sz="quarter" idx="12"/>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97653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58A98041-598A-4B86-A4FE-CE64268EAC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dirty="0"/>
              <a:t>Select to edit slide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dirty="0"/>
              <a:t>Select to add 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bwMode="gray">
          <a:xfrm>
            <a:off x="555802" y="2718639"/>
            <a:ext cx="2746375" cy="3300984"/>
          </a:xfrm>
        </p:spPr>
        <p:txBody>
          <a:bodyPr tIns="91440" bIns="91440"/>
          <a:lstStyle>
            <a:lvl1pPr marL="0" indent="0">
              <a:buNone/>
              <a:defRPr sz="25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Select to edit text</a:t>
            </a:r>
          </a:p>
          <a:p>
            <a:pPr lvl="1"/>
            <a:r>
              <a:rPr lang="en-US" dirty="0"/>
              <a:t>Item one</a:t>
            </a:r>
          </a:p>
          <a:p>
            <a:pPr lvl="1"/>
            <a:r>
              <a:rPr lang="en-US" dirty="0"/>
              <a:t>Item two</a:t>
            </a:r>
          </a:p>
          <a:p>
            <a:pPr lvl="1"/>
            <a:r>
              <a:rPr lang="en-US" dirty="0"/>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dirty="0"/>
              <a:t>Select to add 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bwMode="gray">
          <a:xfrm>
            <a:off x="8742872" y="1788132"/>
            <a:ext cx="2811462" cy="3300014"/>
          </a:xfrm>
        </p:spPr>
        <p:txBody>
          <a:bodyPr tIns="91440" bIns="91440"/>
          <a:lstStyle>
            <a:lvl1pPr marL="0" indent="0">
              <a:buNone/>
              <a:defRPr b="1"/>
            </a:lvl1pPr>
            <a:lvl2pPr marL="346075" indent="-228600">
              <a:defRPr/>
            </a:lvl2pPr>
          </a:lstStyle>
          <a:p>
            <a:pPr lvl="0"/>
            <a:r>
              <a:rPr lang="en-US" dirty="0"/>
              <a:t>Select to edit text</a:t>
            </a:r>
          </a:p>
          <a:p>
            <a:pPr lvl="1"/>
            <a:r>
              <a:rPr lang="en-US" dirty="0"/>
              <a:t>Item one</a:t>
            </a:r>
          </a:p>
          <a:p>
            <a:pPr lvl="1"/>
            <a:r>
              <a:rPr lang="en-US" dirty="0"/>
              <a:t>Item two</a:t>
            </a:r>
          </a:p>
          <a:p>
            <a:pPr lvl="1"/>
            <a:r>
              <a:rPr lang="en-US" dirty="0"/>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bwMode="black">
          <a:xfrm>
            <a:off x="838200" y="6356350"/>
            <a:ext cx="1358590" cy="365125"/>
          </a:xfrm>
          <a:prstGeom prst="rect">
            <a:avLst/>
          </a:prstGeom>
        </p:spPr>
        <p:txBody>
          <a:bodyPr/>
          <a:lstStyle/>
          <a:p>
            <a:fld id="{16D5E9BE-CAA2-49B9-B3D1-E3587DB5B59A}" type="datetime1">
              <a:rPr lang="en-US" smtClean="0"/>
              <a:t>10/28/2025</a:t>
            </a:fld>
            <a:endParaRPr lang="en-US" dirty="0"/>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bwMode="black"/>
        <p:txBody>
          <a:body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76932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dirty="0"/>
              <a:t>Select to edit slide title</a:t>
            </a:r>
          </a:p>
        </p:txBody>
      </p:sp>
      <p:sp>
        <p:nvSpPr>
          <p:cNvPr id="2" name="Rectangle 3">
            <a:extLst>
              <a:ext uri="{FF2B5EF4-FFF2-40B4-BE49-F238E27FC236}">
                <a16:creationId xmlns:a16="http://schemas.microsoft.com/office/drawing/2014/main" id="{BD162C60-CB96-4A1A-A18D-22B32089E235}"/>
              </a:ext>
              <a:ext uri="{C183D7F6-B498-43B3-948B-1728B52AA6E4}">
                <adec:decorative xmlns:adec="http://schemas.microsoft.com/office/drawing/2017/decorative" val="1"/>
              </a:ext>
            </a:extLst>
          </p:cNvPr>
          <p:cNvSpPr/>
          <p:nvPr userDrawn="1"/>
        </p:nvSpPr>
        <p:spPr bwMode="gray">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4">
            <a:extLst>
              <a:ext uri="{FF2B5EF4-FFF2-40B4-BE49-F238E27FC236}">
                <a16:creationId xmlns:a16="http://schemas.microsoft.com/office/drawing/2014/main" id="{0B3DCC4C-18F1-44A1-83F2-567249ACDEF1}"/>
              </a:ext>
              <a:ext uri="{C183D7F6-B498-43B3-948B-1728B52AA6E4}">
                <adec:decorative xmlns:adec="http://schemas.microsoft.com/office/drawing/2017/decorative" val="1"/>
              </a:ext>
            </a:extLst>
          </p:cNvPr>
          <p:cNvSpPr/>
          <p:nvPr userDrawn="1"/>
        </p:nvSpPr>
        <p:spPr bwMode="gray">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5">
            <a:extLst>
              <a:ext uri="{FF2B5EF4-FFF2-40B4-BE49-F238E27FC236}">
                <a16:creationId xmlns:a16="http://schemas.microsoft.com/office/drawing/2014/main" id="{8CF2B0C9-EA38-4390-A84A-EBCFEDC0AAE5}"/>
              </a:ext>
              <a:ext uri="{C183D7F6-B498-43B3-948B-1728B52AA6E4}">
                <adec:decorative xmlns:adec="http://schemas.microsoft.com/office/drawing/2017/decorative" val="1"/>
              </a:ext>
            </a:extLst>
          </p:cNvPr>
          <p:cNvSpPr/>
          <p:nvPr userDrawn="1"/>
        </p:nvSpPr>
        <p:spPr bwMode="gray">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
            <a:extLst>
              <a:ext uri="{FF2B5EF4-FFF2-40B4-BE49-F238E27FC236}">
                <a16:creationId xmlns:a16="http://schemas.microsoft.com/office/drawing/2014/main" id="{3D0C31E3-527C-4CBA-97E5-DBDF2A52AFAC}"/>
              </a:ext>
              <a:ext uri="{C183D7F6-B498-43B3-948B-1728B52AA6E4}">
                <adec:decorative xmlns:adec="http://schemas.microsoft.com/office/drawing/2017/decorative" val="1"/>
              </a:ext>
            </a:extLst>
          </p:cNvPr>
          <p:cNvSpPr/>
          <p:nvPr userDrawn="1"/>
        </p:nvSpPr>
        <p:spPr bwMode="gray">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7">
            <a:extLst>
              <a:ext uri="{FF2B5EF4-FFF2-40B4-BE49-F238E27FC236}">
                <a16:creationId xmlns:a16="http://schemas.microsoft.com/office/drawing/2014/main" id="{591E0941-ABF1-462A-AA3A-64D47089A2D7}"/>
              </a:ext>
              <a:ext uri="{C183D7F6-B498-43B3-948B-1728B52AA6E4}">
                <adec:decorative xmlns:adec="http://schemas.microsoft.com/office/drawing/2017/decorative" val="1"/>
              </a:ext>
            </a:extLst>
          </p:cNvPr>
          <p:cNvSpPr/>
          <p:nvPr userDrawn="1"/>
        </p:nvSpPr>
        <p:spPr bwMode="gray">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dirty="0"/>
              <a:t>Select icon to add 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bwMode="black">
          <a:xfrm>
            <a:off x="144193" y="1927044"/>
            <a:ext cx="2148840" cy="722376"/>
          </a:xfrm>
        </p:spPr>
        <p:txBody>
          <a:bodyPr lIns="91440" tIns="91440" rIns="91440" bIns="91440" anchor="ctr">
            <a:normAutofit/>
          </a:bodyPr>
          <a:lstStyle>
            <a:lvl1pPr marL="0" indent="0" algn="ctr">
              <a:buNone/>
              <a:defRPr sz="2000" b="1"/>
            </a:lvl1pPr>
          </a:lstStyle>
          <a:p>
            <a:pPr lvl="0"/>
            <a:r>
              <a:rPr lang="en-US" dirty="0"/>
              <a:t>Select to edit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hasCustomPrompt="1"/>
          </p:nvPr>
        </p:nvSpPr>
        <p:spPr bwMode="gray">
          <a:xfrm>
            <a:off x="2840906" y="256163"/>
            <a:ext cx="1688368" cy="1572637"/>
          </a:xfrm>
        </p:spPr>
        <p:txBody>
          <a:bodyPr/>
          <a:lstStyle>
            <a:lvl1pPr marL="0" indent="0" algn="ctr">
              <a:buNone/>
              <a:defRPr/>
            </a:lvl1pPr>
          </a:lstStyle>
          <a:p>
            <a:r>
              <a:rPr lang="en-US" dirty="0"/>
              <a:t>Select icon to add picture</a:t>
            </a:r>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bwMode="black">
          <a:xfrm>
            <a:off x="2596612" y="1927044"/>
            <a:ext cx="2148840" cy="722376"/>
          </a:xfrm>
        </p:spPr>
        <p:txBody>
          <a:bodyPr lIns="91440" tIns="91440" rIns="91440" bIns="91440" anchor="ctr">
            <a:normAutofit/>
          </a:bodyPr>
          <a:lstStyle>
            <a:lvl1pPr marL="0" indent="0" algn="ctr">
              <a:buNone/>
              <a:defRPr sz="2000" b="1"/>
            </a:lvl1pPr>
          </a:lstStyle>
          <a:p>
            <a:pPr lvl="0"/>
            <a:r>
              <a:rPr lang="en-US" dirty="0"/>
              <a:t>Select to edit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hasCustomPrompt="1"/>
          </p:nvPr>
        </p:nvSpPr>
        <p:spPr bwMode="gray">
          <a:xfrm>
            <a:off x="5251816" y="256163"/>
            <a:ext cx="1688368" cy="1572637"/>
          </a:xfrm>
        </p:spPr>
        <p:txBody>
          <a:bodyPr/>
          <a:lstStyle>
            <a:lvl1pPr marL="0" indent="0" algn="ctr">
              <a:buNone/>
              <a:defRPr/>
            </a:lvl1pPr>
          </a:lstStyle>
          <a:p>
            <a:r>
              <a:rPr lang="en-US" dirty="0"/>
              <a:t>Select icon to add picture</a:t>
            </a:r>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bwMode="black">
          <a:xfrm>
            <a:off x="5024862" y="1927044"/>
            <a:ext cx="2148840" cy="722376"/>
          </a:xfrm>
        </p:spPr>
        <p:txBody>
          <a:bodyPr lIns="91440" tIns="91440" rIns="91440" bIns="91440" anchor="ctr">
            <a:normAutofit/>
          </a:bodyPr>
          <a:lstStyle>
            <a:lvl1pPr marL="0" indent="0" algn="ctr">
              <a:buNone/>
              <a:defRPr sz="2000" b="1"/>
            </a:lvl1pPr>
          </a:lstStyle>
          <a:p>
            <a:pPr lvl="0"/>
            <a:r>
              <a:rPr lang="en-US" dirty="0"/>
              <a:t>Select to edit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hasCustomPrompt="1"/>
          </p:nvPr>
        </p:nvSpPr>
        <p:spPr bwMode="gray">
          <a:xfrm>
            <a:off x="7662726" y="256163"/>
            <a:ext cx="1688368" cy="1572637"/>
          </a:xfrm>
        </p:spPr>
        <p:txBody>
          <a:bodyPr/>
          <a:lstStyle>
            <a:lvl1pPr marL="0" indent="0" algn="ctr">
              <a:buNone/>
              <a:defRPr/>
            </a:lvl1pPr>
          </a:lstStyle>
          <a:p>
            <a:r>
              <a:rPr lang="en-US" dirty="0"/>
              <a:t>Select icon to add picture</a:t>
            </a:r>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bwMode="black">
          <a:xfrm>
            <a:off x="7474206" y="1927044"/>
            <a:ext cx="2148840" cy="722376"/>
          </a:xfrm>
        </p:spPr>
        <p:txBody>
          <a:bodyPr lIns="91440" tIns="91440" rIns="91440" bIns="91440" anchor="ctr">
            <a:normAutofit/>
          </a:bodyPr>
          <a:lstStyle>
            <a:lvl1pPr marL="0" indent="0" algn="ctr">
              <a:buNone/>
              <a:defRPr sz="2000" b="1"/>
            </a:lvl1pPr>
          </a:lstStyle>
          <a:p>
            <a:pPr lvl="0"/>
            <a:r>
              <a:rPr lang="en-US" dirty="0"/>
              <a:t>Select to edit text</a:t>
            </a:r>
          </a:p>
        </p:txBody>
      </p:sp>
      <p:sp>
        <p:nvSpPr>
          <p:cNvPr id="64" name="Picture Placeholder 16">
            <a:extLst>
              <a:ext uri="{FF2B5EF4-FFF2-40B4-BE49-F238E27FC236}">
                <a16:creationId xmlns:a16="http://schemas.microsoft.com/office/drawing/2014/main" id="{6626904F-CC3B-4AAC-9351-389DC5A32A64}"/>
              </a:ext>
            </a:extLst>
          </p:cNvPr>
          <p:cNvSpPr>
            <a:spLocks noGrp="1"/>
          </p:cNvSpPr>
          <p:nvPr>
            <p:ph type="pic" sz="quarter" idx="38" hasCustomPrompt="1"/>
          </p:nvPr>
        </p:nvSpPr>
        <p:spPr bwMode="gray">
          <a:xfrm>
            <a:off x="10117655" y="256163"/>
            <a:ext cx="1688368" cy="1572637"/>
          </a:xfrm>
        </p:spPr>
        <p:txBody>
          <a:bodyPr/>
          <a:lstStyle>
            <a:lvl1pPr marL="0" indent="0" algn="ctr">
              <a:buNone/>
              <a:defRPr/>
            </a:lvl1pPr>
          </a:lstStyle>
          <a:p>
            <a:r>
              <a:rPr lang="en-US" dirty="0"/>
              <a:t>Select icon to add picture</a:t>
            </a:r>
          </a:p>
        </p:txBody>
      </p:sp>
      <p:sp>
        <p:nvSpPr>
          <p:cNvPr id="91" name="Text Placeholder 17">
            <a:extLst>
              <a:ext uri="{FF2B5EF4-FFF2-40B4-BE49-F238E27FC236}">
                <a16:creationId xmlns:a16="http://schemas.microsoft.com/office/drawing/2014/main" id="{CD0CF586-7B0D-45A0-B7D6-DB10979C2E2A}"/>
              </a:ext>
            </a:extLst>
          </p:cNvPr>
          <p:cNvSpPr>
            <a:spLocks noGrp="1"/>
          </p:cNvSpPr>
          <p:nvPr>
            <p:ph type="body" sz="quarter" idx="53" hasCustomPrompt="1"/>
          </p:nvPr>
        </p:nvSpPr>
        <p:spPr bwMode="black">
          <a:xfrm>
            <a:off x="9898967" y="1927044"/>
            <a:ext cx="2148840" cy="722376"/>
          </a:xfrm>
        </p:spPr>
        <p:txBody>
          <a:bodyPr lIns="91440" tIns="91440" rIns="91440" bIns="91440" anchor="ctr">
            <a:normAutofit/>
          </a:bodyPr>
          <a:lstStyle>
            <a:lvl1pPr marL="0" indent="0" algn="ctr">
              <a:buNone/>
              <a:defRPr sz="2000" b="1"/>
            </a:lvl1pPr>
          </a:lstStyle>
          <a:p>
            <a:pPr lvl="0"/>
            <a:r>
              <a:rPr lang="en-US" dirty="0"/>
              <a:t>Select to edit text</a:t>
            </a:r>
          </a:p>
        </p:txBody>
      </p:sp>
      <p:sp>
        <p:nvSpPr>
          <p:cNvPr id="71" name="Picture Placeholder 18">
            <a:extLst>
              <a:ext uri="{FF2B5EF4-FFF2-40B4-BE49-F238E27FC236}">
                <a16:creationId xmlns:a16="http://schemas.microsoft.com/office/drawing/2014/main" id="{CE73143E-94A3-454F-9304-4BC606CA8D31}"/>
              </a:ext>
            </a:extLst>
          </p:cNvPr>
          <p:cNvSpPr>
            <a:spLocks noGrp="1"/>
          </p:cNvSpPr>
          <p:nvPr>
            <p:ph type="pic" sz="quarter" idx="40" hasCustomPrompt="1"/>
          </p:nvPr>
        </p:nvSpPr>
        <p:spPr bwMode="gray">
          <a:xfrm>
            <a:off x="397289" y="4304416"/>
            <a:ext cx="1688368" cy="1572637"/>
          </a:xfrm>
        </p:spPr>
        <p:txBody>
          <a:bodyPr/>
          <a:lstStyle>
            <a:lvl1pPr marL="0" indent="0" algn="ctr">
              <a:buNone/>
              <a:defRPr/>
            </a:lvl1pPr>
          </a:lstStyle>
          <a:p>
            <a:r>
              <a:rPr lang="en-US" dirty="0"/>
              <a:t>Select icon to add picture</a:t>
            </a:r>
          </a:p>
        </p:txBody>
      </p:sp>
      <p:sp>
        <p:nvSpPr>
          <p:cNvPr id="92" name="Text Placeholder 19">
            <a:extLst>
              <a:ext uri="{FF2B5EF4-FFF2-40B4-BE49-F238E27FC236}">
                <a16:creationId xmlns:a16="http://schemas.microsoft.com/office/drawing/2014/main" id="{CCC4D160-A359-419D-BD12-F65BE6183B77}"/>
              </a:ext>
            </a:extLst>
          </p:cNvPr>
          <p:cNvSpPr>
            <a:spLocks noGrp="1"/>
          </p:cNvSpPr>
          <p:nvPr>
            <p:ph type="body" sz="quarter" idx="54" hasCustomPrompt="1"/>
          </p:nvPr>
        </p:nvSpPr>
        <p:spPr bwMode="black">
          <a:xfrm>
            <a:off x="144193" y="5982177"/>
            <a:ext cx="2148840" cy="722376"/>
          </a:xfrm>
        </p:spPr>
        <p:txBody>
          <a:bodyPr lIns="91440" tIns="91440" rIns="91440" bIns="91440" anchor="ctr">
            <a:normAutofit/>
          </a:bodyPr>
          <a:lstStyle>
            <a:lvl1pPr marL="0" indent="0" algn="ctr">
              <a:buNone/>
              <a:defRPr sz="2000" b="1"/>
            </a:lvl1pPr>
          </a:lstStyle>
          <a:p>
            <a:pPr lvl="0"/>
            <a:r>
              <a:rPr lang="en-US" dirty="0"/>
              <a:t>Select to edit text</a:t>
            </a:r>
          </a:p>
        </p:txBody>
      </p:sp>
      <p:sp>
        <p:nvSpPr>
          <p:cNvPr id="73" name="Picture Placeholder 20">
            <a:extLst>
              <a:ext uri="{FF2B5EF4-FFF2-40B4-BE49-F238E27FC236}">
                <a16:creationId xmlns:a16="http://schemas.microsoft.com/office/drawing/2014/main" id="{0D271139-EB02-4351-B32D-98286D27AD6C}"/>
              </a:ext>
            </a:extLst>
          </p:cNvPr>
          <p:cNvSpPr>
            <a:spLocks noGrp="1"/>
          </p:cNvSpPr>
          <p:nvPr>
            <p:ph type="pic" sz="quarter" idx="42" hasCustomPrompt="1"/>
          </p:nvPr>
        </p:nvSpPr>
        <p:spPr bwMode="gray">
          <a:xfrm>
            <a:off x="2838561" y="4304416"/>
            <a:ext cx="1688368" cy="1572637"/>
          </a:xfrm>
        </p:spPr>
        <p:txBody>
          <a:bodyPr/>
          <a:lstStyle>
            <a:lvl1pPr marL="0" indent="0" algn="ctr">
              <a:buNone/>
              <a:defRPr/>
            </a:lvl1pPr>
          </a:lstStyle>
          <a:p>
            <a:r>
              <a:rPr lang="en-US" dirty="0"/>
              <a:t>Select icon to add picture</a:t>
            </a:r>
          </a:p>
        </p:txBody>
      </p:sp>
      <p:sp>
        <p:nvSpPr>
          <p:cNvPr id="93" name="Text Placeholder 21">
            <a:extLst>
              <a:ext uri="{FF2B5EF4-FFF2-40B4-BE49-F238E27FC236}">
                <a16:creationId xmlns:a16="http://schemas.microsoft.com/office/drawing/2014/main" id="{49EF6F7E-E510-4C65-A550-B5300CCADE05}"/>
              </a:ext>
            </a:extLst>
          </p:cNvPr>
          <p:cNvSpPr>
            <a:spLocks noGrp="1"/>
          </p:cNvSpPr>
          <p:nvPr>
            <p:ph type="body" sz="quarter" idx="55" hasCustomPrompt="1"/>
          </p:nvPr>
        </p:nvSpPr>
        <p:spPr bwMode="black">
          <a:xfrm>
            <a:off x="2596612" y="5982177"/>
            <a:ext cx="2148840" cy="722376"/>
          </a:xfrm>
        </p:spPr>
        <p:txBody>
          <a:bodyPr lIns="91440" tIns="91440" rIns="91440" bIns="91440" anchor="ctr">
            <a:normAutofit/>
          </a:bodyPr>
          <a:lstStyle>
            <a:lvl1pPr marL="0" indent="0" algn="ctr">
              <a:buNone/>
              <a:defRPr sz="2000" b="1"/>
            </a:lvl1pPr>
          </a:lstStyle>
          <a:p>
            <a:pPr lvl="0"/>
            <a:r>
              <a:rPr lang="en-US" dirty="0"/>
              <a:t>Select to edit text</a:t>
            </a:r>
          </a:p>
        </p:txBody>
      </p:sp>
      <p:sp>
        <p:nvSpPr>
          <p:cNvPr id="75" name="Picture Placeholder 22">
            <a:extLst>
              <a:ext uri="{FF2B5EF4-FFF2-40B4-BE49-F238E27FC236}">
                <a16:creationId xmlns:a16="http://schemas.microsoft.com/office/drawing/2014/main" id="{51DCDB0D-A1AA-42EB-8125-F4656517D2CD}"/>
              </a:ext>
            </a:extLst>
          </p:cNvPr>
          <p:cNvSpPr>
            <a:spLocks noGrp="1"/>
          </p:cNvSpPr>
          <p:nvPr>
            <p:ph type="pic" sz="quarter" idx="44" hasCustomPrompt="1"/>
          </p:nvPr>
        </p:nvSpPr>
        <p:spPr bwMode="gray">
          <a:xfrm>
            <a:off x="5249471" y="4304416"/>
            <a:ext cx="1688368" cy="1572637"/>
          </a:xfrm>
        </p:spPr>
        <p:txBody>
          <a:bodyPr/>
          <a:lstStyle>
            <a:lvl1pPr marL="0" indent="0" algn="ctr">
              <a:buNone/>
              <a:defRPr/>
            </a:lvl1pPr>
          </a:lstStyle>
          <a:p>
            <a:r>
              <a:rPr lang="en-US" dirty="0"/>
              <a:t>Select icon to add picture</a:t>
            </a:r>
          </a:p>
        </p:txBody>
      </p:sp>
      <p:sp>
        <p:nvSpPr>
          <p:cNvPr id="94" name="Text Placeholder 23">
            <a:extLst>
              <a:ext uri="{FF2B5EF4-FFF2-40B4-BE49-F238E27FC236}">
                <a16:creationId xmlns:a16="http://schemas.microsoft.com/office/drawing/2014/main" id="{87DF68F9-C9AB-4D3A-8431-FF108ED3DF9E}"/>
              </a:ext>
            </a:extLst>
          </p:cNvPr>
          <p:cNvSpPr>
            <a:spLocks noGrp="1"/>
          </p:cNvSpPr>
          <p:nvPr>
            <p:ph type="body" sz="quarter" idx="56" hasCustomPrompt="1"/>
          </p:nvPr>
        </p:nvSpPr>
        <p:spPr bwMode="black">
          <a:xfrm>
            <a:off x="5024862" y="5982177"/>
            <a:ext cx="2148840" cy="722376"/>
          </a:xfrm>
        </p:spPr>
        <p:txBody>
          <a:bodyPr lIns="91440" tIns="91440" rIns="91440" bIns="91440" anchor="ctr">
            <a:normAutofit/>
          </a:bodyPr>
          <a:lstStyle>
            <a:lvl1pPr marL="0" indent="0" algn="ctr">
              <a:buNone/>
              <a:defRPr sz="2000" b="1"/>
            </a:lvl1pPr>
          </a:lstStyle>
          <a:p>
            <a:pPr lvl="0"/>
            <a:r>
              <a:rPr lang="en-US" dirty="0"/>
              <a:t>Select to edit text</a:t>
            </a:r>
          </a:p>
        </p:txBody>
      </p:sp>
      <p:sp>
        <p:nvSpPr>
          <p:cNvPr id="77" name="Picture Placeholder 24">
            <a:extLst>
              <a:ext uri="{FF2B5EF4-FFF2-40B4-BE49-F238E27FC236}">
                <a16:creationId xmlns:a16="http://schemas.microsoft.com/office/drawing/2014/main" id="{D82E0B0A-7218-4FD5-9991-8E5E9FFBFFC7}"/>
              </a:ext>
            </a:extLst>
          </p:cNvPr>
          <p:cNvSpPr>
            <a:spLocks noGrp="1"/>
          </p:cNvSpPr>
          <p:nvPr>
            <p:ph type="pic" sz="quarter" idx="46" hasCustomPrompt="1"/>
          </p:nvPr>
        </p:nvSpPr>
        <p:spPr bwMode="gray">
          <a:xfrm>
            <a:off x="7660381" y="4304416"/>
            <a:ext cx="1688368" cy="1572637"/>
          </a:xfrm>
        </p:spPr>
        <p:txBody>
          <a:bodyPr/>
          <a:lstStyle>
            <a:lvl1pPr marL="0" indent="0" algn="ctr">
              <a:buNone/>
              <a:defRPr/>
            </a:lvl1pPr>
          </a:lstStyle>
          <a:p>
            <a:r>
              <a:rPr lang="en-US" dirty="0"/>
              <a:t>Select icon to add picture</a:t>
            </a:r>
          </a:p>
        </p:txBody>
      </p:sp>
      <p:sp>
        <p:nvSpPr>
          <p:cNvPr id="95" name="Text Placeholder 25">
            <a:extLst>
              <a:ext uri="{FF2B5EF4-FFF2-40B4-BE49-F238E27FC236}">
                <a16:creationId xmlns:a16="http://schemas.microsoft.com/office/drawing/2014/main" id="{D6FF2AA9-E000-4B0D-956F-F94226FE2E1C}"/>
              </a:ext>
            </a:extLst>
          </p:cNvPr>
          <p:cNvSpPr>
            <a:spLocks noGrp="1"/>
          </p:cNvSpPr>
          <p:nvPr>
            <p:ph type="body" sz="quarter" idx="57" hasCustomPrompt="1"/>
          </p:nvPr>
        </p:nvSpPr>
        <p:spPr bwMode="black">
          <a:xfrm>
            <a:off x="7474206" y="5982177"/>
            <a:ext cx="2148840" cy="722376"/>
          </a:xfrm>
        </p:spPr>
        <p:txBody>
          <a:bodyPr lIns="91440" tIns="91440" rIns="91440" bIns="91440" anchor="ctr">
            <a:normAutofit/>
          </a:bodyPr>
          <a:lstStyle>
            <a:lvl1pPr marL="0" indent="0" algn="ctr">
              <a:buNone/>
              <a:defRPr sz="2000" b="1"/>
            </a:lvl1pPr>
          </a:lstStyle>
          <a:p>
            <a:pPr lvl="0"/>
            <a:r>
              <a:rPr lang="en-US" dirty="0"/>
              <a:t>Select to edit text</a:t>
            </a:r>
          </a:p>
        </p:txBody>
      </p:sp>
      <p:sp>
        <p:nvSpPr>
          <p:cNvPr id="79" name="Picture Placeholder 26">
            <a:extLst>
              <a:ext uri="{FF2B5EF4-FFF2-40B4-BE49-F238E27FC236}">
                <a16:creationId xmlns:a16="http://schemas.microsoft.com/office/drawing/2014/main" id="{F4AE9E1B-D8F1-43B5-8EC9-55F377B7EA06}"/>
              </a:ext>
            </a:extLst>
          </p:cNvPr>
          <p:cNvSpPr>
            <a:spLocks noGrp="1"/>
          </p:cNvSpPr>
          <p:nvPr>
            <p:ph type="pic" sz="quarter" idx="48" hasCustomPrompt="1"/>
          </p:nvPr>
        </p:nvSpPr>
        <p:spPr bwMode="gray">
          <a:xfrm>
            <a:off x="10115310" y="4304416"/>
            <a:ext cx="1688368" cy="1572637"/>
          </a:xfrm>
        </p:spPr>
        <p:txBody>
          <a:bodyPr/>
          <a:lstStyle>
            <a:lvl1pPr marL="0" indent="0" algn="ctr">
              <a:buNone/>
              <a:defRPr/>
            </a:lvl1pPr>
          </a:lstStyle>
          <a:p>
            <a:r>
              <a:rPr lang="en-US" dirty="0"/>
              <a:t>Select icon to add picture</a:t>
            </a:r>
          </a:p>
        </p:txBody>
      </p:sp>
      <p:sp>
        <p:nvSpPr>
          <p:cNvPr id="96" name="Text Placeholder 27">
            <a:extLst>
              <a:ext uri="{FF2B5EF4-FFF2-40B4-BE49-F238E27FC236}">
                <a16:creationId xmlns:a16="http://schemas.microsoft.com/office/drawing/2014/main" id="{86B304D2-5934-49D0-828A-58E73AB34CAB}"/>
              </a:ext>
            </a:extLst>
          </p:cNvPr>
          <p:cNvSpPr>
            <a:spLocks noGrp="1"/>
          </p:cNvSpPr>
          <p:nvPr>
            <p:ph type="body" sz="quarter" idx="58" hasCustomPrompt="1"/>
          </p:nvPr>
        </p:nvSpPr>
        <p:spPr bwMode="black">
          <a:xfrm>
            <a:off x="9898967" y="5982177"/>
            <a:ext cx="2148840" cy="722376"/>
          </a:xfrm>
        </p:spPr>
        <p:txBody>
          <a:bodyPr lIns="91440" tIns="91440" rIns="91440" bIns="91440" anchor="ctr">
            <a:normAutofit/>
          </a:bodyPr>
          <a:lstStyle>
            <a:lvl1pPr marL="0" indent="0" algn="ctr">
              <a:buNone/>
              <a:defRPr sz="2000" b="1"/>
            </a:lvl1pPr>
          </a:lstStyle>
          <a:p>
            <a:pPr lvl="0"/>
            <a:r>
              <a:rPr lang="en-US" dirty="0"/>
              <a:t>Select to edit text</a:t>
            </a:r>
          </a:p>
        </p:txBody>
      </p:sp>
    </p:spTree>
    <p:extLst>
      <p:ext uri="{BB962C8B-B14F-4D97-AF65-F5344CB8AC3E}">
        <p14:creationId xmlns:p14="http://schemas.microsoft.com/office/powerpoint/2010/main" val="30623871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Select to edit slide title</a:t>
            </a:r>
          </a:p>
        </p:txBody>
      </p:sp>
      <p:sp>
        <p:nvSpPr>
          <p:cNvPr id="9" name="Picture Placeholder 3"/>
          <p:cNvSpPr>
            <a:spLocks noGrp="1"/>
          </p:cNvSpPr>
          <p:nvPr>
            <p:ph type="pic" sz="quarter" idx="13" hasCustomPrompt="1"/>
          </p:nvPr>
        </p:nvSpPr>
        <p:spPr bwMode="gray">
          <a:xfrm>
            <a:off x="0" y="1219198"/>
            <a:ext cx="12192000" cy="5638802"/>
          </a:xfrm>
        </p:spPr>
        <p:txBody>
          <a:bodyPr/>
          <a:lstStyle>
            <a:lvl1pPr>
              <a:defRPr/>
            </a:lvl1pPr>
          </a:lstStyle>
          <a:p>
            <a:r>
              <a:rPr lang="en-US" dirty="0"/>
              <a:t>Select icon to add picture</a:t>
            </a:r>
          </a:p>
        </p:txBody>
      </p:sp>
      <p:sp>
        <p:nvSpPr>
          <p:cNvPr id="7" name="Content Placeholder 4"/>
          <p:cNvSpPr>
            <a:spLocks noGrp="1"/>
          </p:cNvSpPr>
          <p:nvPr>
            <p:ph idx="1" hasCustomPrompt="1"/>
          </p:nvPr>
        </p:nvSpPr>
        <p:spPr bwMode="gray">
          <a:xfrm>
            <a:off x="0" y="1921328"/>
            <a:ext cx="5683624" cy="4234542"/>
          </a:xfrm>
          <a:solidFill>
            <a:schemeClr val="tx1">
              <a:alpha val="88000"/>
            </a:schemeClr>
          </a:solidFill>
        </p:spPr>
        <p:txBody>
          <a:bodyPr tIns="91440" rIns="274320" bIns="9144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Select to edit text.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Select to edit slide title</a:t>
            </a:r>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Select icon to add picture</a:t>
            </a:r>
          </a:p>
        </p:txBody>
      </p:sp>
      <p:sp>
        <p:nvSpPr>
          <p:cNvPr id="7" name="Content Placeholder 3"/>
          <p:cNvSpPr>
            <a:spLocks noGrp="1"/>
          </p:cNvSpPr>
          <p:nvPr>
            <p:ph idx="1" hasCustomPrompt="1"/>
          </p:nvPr>
        </p:nvSpPr>
        <p:spPr bwMode="gray">
          <a:xfrm>
            <a:off x="0" y="1921328"/>
            <a:ext cx="5683624" cy="4234542"/>
          </a:xfrm>
          <a:solidFill>
            <a:schemeClr val="tx1">
              <a:alpha val="88000"/>
            </a:schemeClr>
          </a:solidFill>
        </p:spPr>
        <p:txBody>
          <a:bodyPr lIns="91440" tIns="91440" rIns="274320" bIns="9144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mj-lt"/>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dirty="0"/>
              <a:t>Select to edit text.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bwMode="gray">
          <a:xfrm>
            <a:off x="0" y="0"/>
            <a:ext cx="12192000" cy="6858000"/>
          </a:xfrm>
        </p:spPr>
        <p:txBody>
          <a:bodyPr/>
          <a:lstStyle/>
          <a:p>
            <a:r>
              <a:rPr lang="en-US" dirty="0"/>
              <a:t>Select icon to add picture</a:t>
            </a:r>
          </a:p>
        </p:txBody>
      </p:sp>
      <p:sp>
        <p:nvSpPr>
          <p:cNvPr id="9" name="Title 2"/>
          <p:cNvSpPr>
            <a:spLocks noGrp="1"/>
          </p:cNvSpPr>
          <p:nvPr>
            <p:ph type="title" hasCustomPrompt="1"/>
          </p:nvPr>
        </p:nvSpPr>
        <p:spPr bwMode="gray">
          <a:xfrm>
            <a:off x="6304108" y="685800"/>
            <a:ext cx="5486400" cy="5486400"/>
          </a:xfrm>
          <a:prstGeom prst="ellipse">
            <a:avLst/>
          </a:prstGeom>
          <a:solidFill>
            <a:srgbClr val="003865">
              <a:alpha val="87843"/>
            </a:srgbClr>
          </a:solidFill>
        </p:spPr>
        <p:txBody>
          <a:bodyPr tIns="91440" bIns="91440">
            <a:noAutofit/>
          </a:bodyPr>
          <a:lstStyle>
            <a:lvl1pPr algn="ctr">
              <a:tabLst>
                <a:tab pos="2341563" algn="l"/>
                <a:tab pos="3770313" algn="l"/>
              </a:tabLst>
              <a:defRPr sz="5500" baseline="0">
                <a:solidFill>
                  <a:schemeClr val="bg1"/>
                </a:solidFill>
              </a:defRPr>
            </a:lvl1pPr>
          </a:lstStyle>
          <a:p>
            <a:r>
              <a:rPr lang="en-US" dirty="0"/>
              <a:t>Select to edit slide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hasCustomPrompt="1"/>
          </p:nvPr>
        </p:nvSpPr>
        <p:spPr bwMode="gray">
          <a:xfrm>
            <a:off x="0" y="0"/>
            <a:ext cx="12192000" cy="6858000"/>
          </a:xfrm>
        </p:spPr>
        <p:txBody>
          <a:bodyPr/>
          <a:lstStyle/>
          <a:p>
            <a:r>
              <a:rPr lang="en-US" dirty="0"/>
              <a:t>Select icon to add picture</a:t>
            </a:r>
          </a:p>
        </p:txBody>
      </p:sp>
      <p:sp>
        <p:nvSpPr>
          <p:cNvPr id="8" name="Title 2"/>
          <p:cNvSpPr>
            <a:spLocks noGrp="1"/>
          </p:cNvSpPr>
          <p:nvPr>
            <p:ph type="title" hasCustomPrompt="1"/>
          </p:nvPr>
        </p:nvSpPr>
        <p:spPr bwMode="gray">
          <a:xfrm>
            <a:off x="7289728" y="901318"/>
            <a:ext cx="4661388" cy="4661388"/>
          </a:xfrm>
          <a:prstGeom prst="ellipse">
            <a:avLst/>
          </a:prstGeom>
          <a:solidFill>
            <a:srgbClr val="003865">
              <a:alpha val="87843"/>
            </a:srgbClr>
          </a:solidFill>
        </p:spPr>
        <p:txBody>
          <a:bodyPr tIns="91440" bIns="91440">
            <a:noAutofit/>
          </a:bodyPr>
          <a:lstStyle>
            <a:lvl1pPr algn="ctr">
              <a:tabLst>
                <a:tab pos="2341563" algn="l"/>
                <a:tab pos="3770313" algn="l"/>
              </a:tabLst>
              <a:defRPr sz="5500" baseline="0">
                <a:solidFill>
                  <a:schemeClr val="bg1"/>
                </a:solidFill>
              </a:defRPr>
            </a:lvl1pPr>
          </a:lstStyle>
          <a:p>
            <a:r>
              <a:rPr lang="en-US" dirty="0"/>
              <a:t>Select to edit slide title</a:t>
            </a:r>
          </a:p>
        </p:txBody>
      </p:sp>
      <p:sp>
        <p:nvSpPr>
          <p:cNvPr id="12" name="Text Placeholder 3"/>
          <p:cNvSpPr>
            <a:spLocks noGrp="1"/>
          </p:cNvSpPr>
          <p:nvPr>
            <p:ph type="body" sz="quarter" idx="16" hasCustomPrompt="1"/>
          </p:nvPr>
        </p:nvSpPr>
        <p:spPr bwMode="gray">
          <a:xfrm>
            <a:off x="6054753" y="398666"/>
            <a:ext cx="2155300" cy="2155300"/>
          </a:xfrm>
          <a:prstGeom prst="ellipse">
            <a:avLst/>
          </a:prstGeom>
          <a:solidFill>
            <a:srgbClr val="78BE21">
              <a:alpha val="87843"/>
            </a:srgbClr>
          </a:solidFill>
        </p:spPr>
        <p:txBody>
          <a:bodyPr tIns="91440" bIns="91440"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gray">
          <a:xfrm>
            <a:off x="5679058" y="3827626"/>
            <a:ext cx="2637978" cy="2637978"/>
          </a:xfrm>
          <a:prstGeom prst="ellipse">
            <a:avLst/>
          </a:prstGeom>
          <a:solidFill>
            <a:srgbClr val="000000">
              <a:alpha val="87843"/>
            </a:srgbClr>
          </a:solidFill>
        </p:spPr>
        <p:txBody>
          <a:bodyPr tIns="91440" bIns="91440"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bwMode="gray">
          <a:xfrm>
            <a:off x="0" y="0"/>
            <a:ext cx="12192000" cy="6858000"/>
          </a:xfrm>
        </p:spPr>
        <p:txBody>
          <a:bodyPr/>
          <a:lstStyle/>
          <a:p>
            <a:r>
              <a:rPr lang="en-US" dirty="0"/>
              <a:t>Select icon to add picture</a:t>
            </a:r>
          </a:p>
        </p:txBody>
      </p:sp>
      <p:sp>
        <p:nvSpPr>
          <p:cNvPr id="5" name="Title 2"/>
          <p:cNvSpPr>
            <a:spLocks noGrp="1"/>
          </p:cNvSpPr>
          <p:nvPr>
            <p:ph type="title" hasCustomPrompt="1"/>
          </p:nvPr>
        </p:nvSpPr>
        <p:spPr bwMode="gray">
          <a:xfrm>
            <a:off x="2299475" y="1609867"/>
            <a:ext cx="7593051" cy="3638266"/>
          </a:xfrm>
          <a:solidFill>
            <a:srgbClr val="003865">
              <a:alpha val="87843"/>
            </a:srgbClr>
          </a:solidFill>
        </p:spPr>
        <p:txBody>
          <a:bodyPr lIns="274320" tIns="274320" rIns="274320" bIns="274320">
            <a:noAutofit/>
          </a:bodyPr>
          <a:lstStyle>
            <a:lvl1pPr algn="ctr">
              <a:spcAft>
                <a:spcPts val="1000"/>
              </a:spcAft>
              <a:tabLst>
                <a:tab pos="3770313" algn="l"/>
              </a:tabLst>
              <a:defRPr sz="7000" baseline="0">
                <a:solidFill>
                  <a:schemeClr val="bg1"/>
                </a:solidFill>
              </a:defRPr>
            </a:lvl1pPr>
          </a:lstStyle>
          <a:p>
            <a:r>
              <a:rPr lang="en-US" dirty="0"/>
              <a:t>Select to add Quote or 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ue and White Overlay, Photo Background">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bwMode="gray">
          <a:xfrm>
            <a:off x="0" y="0"/>
            <a:ext cx="12192000" cy="6858000"/>
          </a:xfrm>
        </p:spPr>
        <p:txBody>
          <a:bodyPr/>
          <a:lstStyle/>
          <a:p>
            <a:r>
              <a:rPr lang="en-US" dirty="0"/>
              <a:t>Select icon to add picture</a:t>
            </a:r>
          </a:p>
        </p:txBody>
      </p:sp>
      <p:sp>
        <p:nvSpPr>
          <p:cNvPr id="5" name="Title 2"/>
          <p:cNvSpPr>
            <a:spLocks noGrp="1"/>
          </p:cNvSpPr>
          <p:nvPr>
            <p:ph type="title" hasCustomPrompt="1"/>
          </p:nvPr>
        </p:nvSpPr>
        <p:spPr bwMode="gray">
          <a:xfrm>
            <a:off x="0" y="1445132"/>
            <a:ext cx="12191999" cy="2443973"/>
          </a:xfrm>
          <a:solidFill>
            <a:srgbClr val="003865">
              <a:alpha val="87843"/>
            </a:srgbClr>
          </a:solidFill>
        </p:spPr>
        <p:txBody>
          <a:bodyPr lIns="274320" tIns="274320" rIns="274320" bIns="274320">
            <a:noAutofit/>
          </a:bodyPr>
          <a:lstStyle>
            <a:lvl1pPr algn="ctr">
              <a:spcAft>
                <a:spcPts val="1000"/>
              </a:spcAft>
              <a:tabLst>
                <a:tab pos="3770313" algn="l"/>
              </a:tabLst>
              <a:defRPr sz="7000" baseline="0">
                <a:solidFill>
                  <a:schemeClr val="bg1"/>
                </a:solidFill>
              </a:defRPr>
            </a:lvl1pPr>
          </a:lstStyle>
          <a:p>
            <a:r>
              <a:rPr lang="en-US" dirty="0"/>
              <a:t>Select to edit slide title</a:t>
            </a:r>
          </a:p>
        </p:txBody>
      </p:sp>
      <p:sp>
        <p:nvSpPr>
          <p:cNvPr id="4" name="Content Placeholder 2">
            <a:extLst>
              <a:ext uri="{FF2B5EF4-FFF2-40B4-BE49-F238E27FC236}">
                <a16:creationId xmlns:a16="http://schemas.microsoft.com/office/drawing/2014/main" id="{6B0FDF79-D1A5-EC08-48ED-49790FC298A2}"/>
              </a:ext>
            </a:extLst>
          </p:cNvPr>
          <p:cNvSpPr>
            <a:spLocks noGrp="1"/>
          </p:cNvSpPr>
          <p:nvPr>
            <p:ph sz="quarter" idx="10" hasCustomPrompt="1"/>
          </p:nvPr>
        </p:nvSpPr>
        <p:spPr bwMode="gray">
          <a:xfrm>
            <a:off x="0" y="3889105"/>
            <a:ext cx="12191999" cy="1542812"/>
          </a:xfrm>
          <a:solidFill>
            <a:schemeClr val="bg1"/>
          </a:solidFill>
        </p:spPr>
        <p:txBody>
          <a:bodyPr lIns="274320" tIns="274320" rIns="274320" bIns="274320" anchor="ct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Select to edit supporting text</a:t>
            </a:r>
          </a:p>
        </p:txBody>
      </p:sp>
    </p:spTree>
    <p:extLst>
      <p:ext uri="{BB962C8B-B14F-4D97-AF65-F5344CB8AC3E}">
        <p14:creationId xmlns:p14="http://schemas.microsoft.com/office/powerpoint/2010/main" val="185855626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hoto, No Log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dirty="0"/>
              <a:t>Select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9" name="Footer Placeholder 5"/>
          <p:cNvSpPr>
            <a:spLocks noGrp="1"/>
          </p:cNvSpPr>
          <p:nvPr>
            <p:ph type="ftr" sz="quarter" idx="3"/>
          </p:nvPr>
        </p:nvSpPr>
        <p:spPr bwMode="black">
          <a:xfrm>
            <a:off x="3302177" y="6138332"/>
            <a:ext cx="5587647" cy="365125"/>
          </a:xfrm>
          <a:prstGeom prst="rect">
            <a:avLst/>
          </a:prstGeom>
        </p:spPr>
        <p:txBody>
          <a:bodyPr anchor="b"/>
          <a:lstStyle>
            <a:lvl1pPr algn="r">
              <a:defRPr sz="1200">
                <a:solidFill>
                  <a:schemeClr val="tx2"/>
                </a:solidFill>
              </a:defRPr>
            </a:lvl1pPr>
          </a:lstStyle>
          <a:p>
            <a:pPr algn="ctr"/>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6" name="Picture Placeholder 6"/>
          <p:cNvSpPr>
            <a:spLocks noGrp="1"/>
          </p:cNvSpPr>
          <p:nvPr>
            <p:ph type="pic" sz="quarter" idx="17" hasCustomPrompt="1"/>
          </p:nvPr>
        </p:nvSpPr>
        <p:spPr bwMode="gray">
          <a:xfrm>
            <a:off x="0" y="0"/>
            <a:ext cx="12192000" cy="3380732"/>
          </a:xfrm>
        </p:spPr>
        <p:txBody>
          <a:bodyPr/>
          <a:lstStyle/>
          <a:p>
            <a:r>
              <a:rPr lang="en-US" dirty="0"/>
              <a:t>Select icon to add picture</a:t>
            </a:r>
          </a:p>
        </p:txBody>
      </p:sp>
    </p:spTree>
    <p:extLst>
      <p:ext uri="{BB962C8B-B14F-4D97-AF65-F5344CB8AC3E}">
        <p14:creationId xmlns:p14="http://schemas.microsoft.com/office/powerpoint/2010/main" val="3881944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lIns="0" tIns="91440" rIns="0" bIns="91440">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lIns="0" tIns="91440" rIns="0" bIns="91440"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marL="0" marR="0" lvl="0" indent="0" algn="ctr" defTabSz="914400" rtl="0" eaLnBrk="1" fontAlgn="auto" latinLnBrk="0" hangingPunct="1">
              <a:lnSpc>
                <a:spcPct val="100000"/>
              </a:lnSpc>
              <a:spcBef>
                <a:spcPts val="0"/>
              </a:spcBef>
              <a:spcAft>
                <a:spcPts val="1000"/>
              </a:spcAft>
              <a:buClr>
                <a:schemeClr val="bg1"/>
              </a:buClr>
              <a:buSzTx/>
              <a:buFont typeface="Arial" panose="020B0604020202020204" pitchFamily="34" charset="0"/>
              <a:buNone/>
              <a:tabLst/>
              <a:defRPr/>
            </a:pPr>
            <a:r>
              <a:rPr lang="en-US" dirty="0"/>
              <a:t>Make a secondary statement here.</a:t>
            </a:r>
          </a:p>
        </p:txBody>
      </p:sp>
      <p:sp>
        <p:nvSpPr>
          <p:cNvPr id="3" name="Date Placeholder 3"/>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D094F804-653A-41F1-A565-1098D9DEB37A}" type="datetime1">
              <a:rPr lang="en-US" smtClean="0"/>
              <a:t>10/28/2025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Information Technology for Minnesota Government </a:t>
            </a:r>
            <a:r>
              <a:rPr lang="en-US" dirty="0">
                <a:solidFill>
                  <a:schemeClr val="accent2"/>
                </a:solidFill>
              </a:rPr>
              <a:t>|</a:t>
            </a:r>
            <a:r>
              <a:rPr lang="en-US" dirty="0"/>
              <a:t> mn.gov/</a:t>
            </a:r>
            <a:r>
              <a:rPr lang="en-US" dirty="0" err="1"/>
              <a:t>mnit</a:t>
            </a:r>
            <a:endParaRPr lang="en-US" dirty="0"/>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a:extLst>
              <a:ext uri="{C183D7F6-B498-43B3-948B-1728B52AA6E4}">
                <adec:decorative xmlns:adec="http://schemas.microsoft.com/office/drawing/2017/decorative" val="1"/>
              </a:ext>
            </a:extLst>
          </p:cNvPr>
          <p:cNvSpPr txBox="1">
            <a:spLocks/>
          </p:cNvSpPr>
          <p:nvPr userDrawn="1"/>
        </p:nvSpPr>
        <p:spPr bwMode="gray">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1389685"/>
            <a:ext cx="10515600" cy="1340989"/>
          </a:xfrm>
          <a:noFill/>
        </p:spPr>
        <p:txBody>
          <a:bodyPr lIns="0" tIns="182880" rIns="0" bIns="182880">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lIns="0" tIns="91440" rIns="0" bIns="91440"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a:xfrm>
            <a:off x="838200" y="6356350"/>
            <a:ext cx="1358590" cy="365125"/>
          </a:xfrm>
          <a:prstGeom prst="rect">
            <a:avLst/>
          </a:prstGeom>
        </p:spPr>
        <p:txBody>
          <a:bodyPr/>
          <a:lstStyle/>
          <a:p>
            <a:fld id="{466A75E6-E45B-4C5D-981E-7C8ED0C72F5D}" type="datetime1">
              <a:rPr lang="en-US" smtClean="0"/>
              <a:t>10/28/2025</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dirty="0"/>
              <a:t>Select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lIns="0" tIns="91440" rIns="0" bIns="91440">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lIns="0" tIns="91440" rIns="0" bIns="91440"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F8B25D9D-5365-41CD-BF43-4FFFCBF4BBDA}" type="datetime1">
              <a:rPr lang="en-US" smtClean="0"/>
              <a:t>10/28/2025</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a:t>Information Technology for Minnesota Government </a:t>
            </a:r>
            <a:r>
              <a:rPr lang="en-US" dirty="0">
                <a:solidFill>
                  <a:schemeClr val="accent2"/>
                </a:solidFill>
              </a:rPr>
              <a:t>|</a:t>
            </a:r>
            <a:r>
              <a:rPr lang="en-US" dirty="0"/>
              <a:t> mn.gov/</a:t>
            </a:r>
            <a:r>
              <a:rPr lang="en-US" dirty="0" err="1"/>
              <a:t>mnit</a:t>
            </a:r>
            <a:endParaRPr lang="en-US" dirty="0"/>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1651380"/>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8" name="Text Placeholder 3"/>
          <p:cNvSpPr>
            <a:spLocks noGrp="1"/>
          </p:cNvSpPr>
          <p:nvPr>
            <p:ph type="body" sz="quarter" idx="13" hasCustomPrompt="1"/>
          </p:nvPr>
        </p:nvSpPr>
        <p:spPr bwMode="black">
          <a:xfrm>
            <a:off x="838200" y="3521123"/>
            <a:ext cx="10515600" cy="2681374"/>
          </a:xfrm>
        </p:spPr>
        <p:txBody>
          <a:bodyPr lIns="0" tIns="91440" rIns="0" bIns="91440"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4"/>
          <p:cNvSpPr>
            <a:spLocks noGrp="1"/>
          </p:cNvSpPr>
          <p:nvPr>
            <p:ph type="dt" sz="half" idx="10"/>
          </p:nvPr>
        </p:nvSpPr>
        <p:spPr bwMode="black">
          <a:xfrm>
            <a:off x="838200" y="6356350"/>
            <a:ext cx="1358590" cy="365125"/>
          </a:xfrm>
          <a:prstGeom prst="rect">
            <a:avLst/>
          </a:prstGeom>
        </p:spPr>
        <p:txBody>
          <a:bodyPr/>
          <a:lstStyle>
            <a:lvl1pPr>
              <a:defRPr>
                <a:solidFill>
                  <a:schemeClr val="tx2"/>
                </a:solidFill>
              </a:defRPr>
            </a:lvl1pPr>
          </a:lstStyle>
          <a:p>
            <a:fld id="{466A75E6-E45B-4C5D-981E-7C8ED0C72F5D}" type="datetime1">
              <a:rPr lang="en-US" smtClean="0"/>
              <a:pPr/>
              <a:t>10/28/2025</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4" name="Slide Number Placeholder 6"/>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innesota I T Services logo">
            <a:extLst>
              <a:ext uri="{FF2B5EF4-FFF2-40B4-BE49-F238E27FC236}">
                <a16:creationId xmlns:a16="http://schemas.microsoft.com/office/drawing/2014/main" id="{C51EC846-8236-D63F-BE9F-CF5AE065F0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71282" y="607438"/>
            <a:ext cx="3063240" cy="46140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hank You (Minnesota Log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1651380"/>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lIns="0" tIns="91440" rIns="0" bIns="91440"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a:xfrm>
            <a:off x="838200" y="6356350"/>
            <a:ext cx="1358590" cy="365125"/>
          </a:xfrm>
          <a:prstGeom prst="rect">
            <a:avLst/>
          </a:prstGeom>
        </p:spPr>
        <p:txBody>
          <a:bodyPr/>
          <a:lstStyle>
            <a:lvl1pPr>
              <a:defRPr>
                <a:solidFill>
                  <a:schemeClr val="tx2"/>
                </a:solidFill>
              </a:defRPr>
            </a:lvl1pPr>
          </a:lstStyle>
          <a:p>
            <a:fld id="{466A75E6-E45B-4C5D-981E-7C8ED0C72F5D}" type="datetime1">
              <a:rPr lang="en-US" smtClean="0"/>
              <a:pPr/>
              <a:t>10/28/2025</a:t>
            </a:fld>
            <a:endParaRPr lang="en-US" dirty="0"/>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descr="State of Minnesota logo">
            <a:extLst>
              <a:ext uri="{FF2B5EF4-FFF2-40B4-BE49-F238E27FC236}">
                <a16:creationId xmlns:a16="http://schemas.microsoft.com/office/drawing/2014/main" id="{5592C70C-B546-4A40-9C26-6C857E0F9E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165472" y="705704"/>
            <a:ext cx="3256627" cy="346770"/>
          </a:xfrm>
          <a:prstGeom prst="rect">
            <a:avLst/>
          </a:prstGeom>
        </p:spPr>
      </p:pic>
    </p:spTree>
    <p:extLst>
      <p:ext uri="{BB962C8B-B14F-4D97-AF65-F5344CB8AC3E}">
        <p14:creationId xmlns:p14="http://schemas.microsoft.com/office/powerpoint/2010/main" val="15605476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hank You (No Contact Inf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2562367"/>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2562367"/>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3" name="Date Placeholder 3"/>
          <p:cNvSpPr>
            <a:spLocks noGrp="1"/>
          </p:cNvSpPr>
          <p:nvPr>
            <p:ph type="dt" sz="half" idx="10"/>
          </p:nvPr>
        </p:nvSpPr>
        <p:spPr bwMode="black">
          <a:xfrm>
            <a:off x="838200" y="6356350"/>
            <a:ext cx="1358590" cy="365125"/>
          </a:xfrm>
          <a:prstGeom prst="rect">
            <a:avLst/>
          </a:prstGeom>
        </p:spPr>
        <p:txBody>
          <a:bodyPr/>
          <a:lstStyle>
            <a:lvl1pPr>
              <a:defRPr>
                <a:solidFill>
                  <a:schemeClr val="tx2"/>
                </a:solidFill>
              </a:defRPr>
            </a:lvl1pPr>
          </a:lstStyle>
          <a:p>
            <a:fld id="{466A75E6-E45B-4C5D-981E-7C8ED0C72F5D}" type="datetime1">
              <a:rPr lang="en-US" smtClean="0"/>
              <a:pPr/>
              <a:t>10/28/2025</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Information Technology for Minnesota Government </a:t>
            </a:r>
            <a:r>
              <a:rPr lang="en-US" dirty="0">
                <a:solidFill>
                  <a:schemeClr val="accent1"/>
                </a:solidFill>
              </a:rPr>
              <a:t>|</a:t>
            </a:r>
            <a:r>
              <a:rPr lang="en-US" dirty="0">
                <a:solidFill>
                  <a:schemeClr val="tx2"/>
                </a:solidFill>
              </a:rPr>
              <a:t> mn.gov/</a:t>
            </a:r>
            <a:r>
              <a:rPr lang="en-US" dirty="0" err="1">
                <a:solidFill>
                  <a:schemeClr val="tx2"/>
                </a:solidFill>
              </a:rPr>
              <a:t>mnit</a:t>
            </a:r>
            <a:endParaRPr lang="en-US" dirty="0">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a:extLst>
              <a:ext uri="{C183D7F6-B498-43B3-948B-1728B52AA6E4}">
                <adec:decorative xmlns:adec="http://schemas.microsoft.com/office/drawing/2017/decorative" val="1"/>
              </a:ext>
            </a:extLst>
          </p:cNvPr>
          <p:cNvSpPr/>
          <p:nvPr userDrawn="1"/>
        </p:nvSpPr>
        <p:spPr bwMode="white">
          <a:xfrm>
            <a:off x="0" y="-1"/>
            <a:ext cx="12192000" cy="256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innesota I T Services logo">
            <a:extLst>
              <a:ext uri="{FF2B5EF4-FFF2-40B4-BE49-F238E27FC236}">
                <a16:creationId xmlns:a16="http://schemas.microsoft.com/office/drawing/2014/main" id="{27C8788C-392E-48CD-C5C7-2EF3F98EEB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71282" y="607438"/>
            <a:ext cx="3063240" cy="461409"/>
          </a:xfrm>
          <a:prstGeom prst="rect">
            <a:avLst/>
          </a:prstGeom>
        </p:spPr>
      </p:pic>
    </p:spTree>
    <p:extLst>
      <p:ext uri="{BB962C8B-B14F-4D97-AF65-F5344CB8AC3E}">
        <p14:creationId xmlns:p14="http://schemas.microsoft.com/office/powerpoint/2010/main" val="15832798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hank You (No Contact Info, Minnesota Log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2562367"/>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2562367"/>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3" name="Date Placeholder 3"/>
          <p:cNvSpPr>
            <a:spLocks noGrp="1"/>
          </p:cNvSpPr>
          <p:nvPr>
            <p:ph type="dt" sz="half" idx="10"/>
          </p:nvPr>
        </p:nvSpPr>
        <p:spPr bwMode="black">
          <a:xfrm>
            <a:off x="838200" y="6356350"/>
            <a:ext cx="1358590" cy="365125"/>
          </a:xfrm>
          <a:prstGeom prst="rect">
            <a:avLst/>
          </a:prstGeom>
        </p:spPr>
        <p:txBody>
          <a:bodyPr/>
          <a:lstStyle>
            <a:lvl1pPr>
              <a:defRPr>
                <a:solidFill>
                  <a:schemeClr val="tx2"/>
                </a:solidFill>
              </a:defRPr>
            </a:lvl1pPr>
          </a:lstStyle>
          <a:p>
            <a:fld id="{466A75E6-E45B-4C5D-981E-7C8ED0C72F5D}" type="datetime1">
              <a:rPr lang="en-US" smtClean="0"/>
              <a:pPr/>
              <a:t>10/28/2025</a:t>
            </a:fld>
            <a:endParaRPr lang="en-US" dirty="0"/>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a:extLst>
              <a:ext uri="{C183D7F6-B498-43B3-948B-1728B52AA6E4}">
                <adec:decorative xmlns:adec="http://schemas.microsoft.com/office/drawing/2017/decorative" val="1"/>
              </a:ext>
            </a:extLst>
          </p:cNvPr>
          <p:cNvSpPr/>
          <p:nvPr userDrawn="1"/>
        </p:nvSpPr>
        <p:spPr bwMode="gray">
          <a:xfrm>
            <a:off x="0" y="-1"/>
            <a:ext cx="12192000" cy="256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descr="State of Minnesota logo">
            <a:extLst>
              <a:ext uri="{FF2B5EF4-FFF2-40B4-BE49-F238E27FC236}">
                <a16:creationId xmlns:a16="http://schemas.microsoft.com/office/drawing/2014/main" id="{5592C70C-B546-4A40-9C26-6C857E0F9E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5472" y="705704"/>
            <a:ext cx="3256627" cy="346770"/>
          </a:xfrm>
          <a:prstGeom prst="rect">
            <a:avLst/>
          </a:prstGeom>
        </p:spPr>
      </p:pic>
    </p:spTree>
    <p:extLst>
      <p:ext uri="{BB962C8B-B14F-4D97-AF65-F5344CB8AC3E}">
        <p14:creationId xmlns:p14="http://schemas.microsoft.com/office/powerpoint/2010/main" val="5975263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11" name="Text Placeholder 2"/>
          <p:cNvSpPr>
            <a:spLocks noGrp="1"/>
          </p:cNvSpPr>
          <p:nvPr>
            <p:ph type="body" sz="quarter" idx="13" hasCustomPrompt="1"/>
          </p:nvPr>
        </p:nvSpPr>
        <p:spPr bwMode="white">
          <a:xfrm>
            <a:off x="838200" y="3684897"/>
            <a:ext cx="10515600" cy="2517600"/>
          </a:xfrm>
        </p:spPr>
        <p:txBody>
          <a:bodyPr lIns="0" tIns="182880" rIns="0" bIns="182880"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D094F804-653A-41F1-A565-1098D9DEB37A}" type="datetime1">
              <a:rPr lang="en-US" smtClean="0"/>
              <a:t>10/28/2025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Information Technology for Minnesota Government </a:t>
            </a:r>
            <a:r>
              <a:rPr lang="en-US" dirty="0">
                <a:solidFill>
                  <a:schemeClr val="accent2"/>
                </a:solidFill>
              </a:rPr>
              <a:t>|</a:t>
            </a:r>
            <a:r>
              <a:rPr lang="en-US" dirty="0"/>
              <a:t> mn.gov/</a:t>
            </a:r>
            <a:r>
              <a:rPr lang="en-US" dirty="0" err="1"/>
              <a:t>mnit</a:t>
            </a:r>
            <a:endParaRPr lang="en-US" dirty="0"/>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6">
            <a:extLst>
              <a:ext uri="{C183D7F6-B498-43B3-948B-1728B52AA6E4}">
                <adec:decorative xmlns:adec="http://schemas.microsoft.com/office/drawing/2017/decorative" val="1"/>
              </a:ext>
            </a:extLst>
          </p:cNvPr>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7" descr="Minnesota I T Services logo">
            <a:extLst>
              <a:ext uri="{FF2B5EF4-FFF2-40B4-BE49-F238E27FC236}">
                <a16:creationId xmlns:a16="http://schemas.microsoft.com/office/drawing/2014/main" id="{FE81C327-CDCF-52D3-325C-2F4E937A85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71282" y="607438"/>
            <a:ext cx="3063240" cy="461409"/>
          </a:xfrm>
          <a:prstGeom prst="rect">
            <a:avLst/>
          </a:prstGeom>
        </p:spPr>
      </p:pic>
    </p:spTree>
    <p:extLst>
      <p:ext uri="{BB962C8B-B14F-4D97-AF65-F5344CB8AC3E}">
        <p14:creationId xmlns:p14="http://schemas.microsoft.com/office/powerpoint/2010/main" val="18881878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ank You (Blue Background, Minnesota Logo)">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11" name="Text Placeholder 2"/>
          <p:cNvSpPr>
            <a:spLocks noGrp="1"/>
          </p:cNvSpPr>
          <p:nvPr>
            <p:ph type="body" sz="quarter" idx="13" hasCustomPrompt="1"/>
          </p:nvPr>
        </p:nvSpPr>
        <p:spPr bwMode="white">
          <a:xfrm>
            <a:off x="838200" y="3684897"/>
            <a:ext cx="10515600" cy="2517600"/>
          </a:xfrm>
        </p:spPr>
        <p:txBody>
          <a:bodyPr lIns="0" tIns="182880" rIns="0" bIns="182880"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D094F804-653A-41F1-A565-1098D9DEB37A}" type="datetime1">
              <a:rPr lang="en-US" smtClean="0"/>
              <a:t>10/28/2025</a:t>
            </a:fld>
            <a:endParaRPr lang="en-US" dirty="0"/>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6">
            <a:extLst>
              <a:ext uri="{C183D7F6-B498-43B3-948B-1728B52AA6E4}">
                <adec:decorative xmlns:adec="http://schemas.microsoft.com/office/drawing/2017/decorative" val="1"/>
              </a:ext>
            </a:extLst>
          </p:cNvPr>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7" descr="State of Minnesota logo">
            <a:extLst>
              <a:ext uri="{FF2B5EF4-FFF2-40B4-BE49-F238E27FC236}">
                <a16:creationId xmlns:a16="http://schemas.microsoft.com/office/drawing/2014/main" id="{2A40E8AF-55F5-4194-AB93-9716C4257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165472" y="705704"/>
            <a:ext cx="3256627" cy="346770"/>
          </a:xfrm>
          <a:prstGeom prst="rect">
            <a:avLst/>
          </a:prstGeom>
        </p:spPr>
      </p:pic>
    </p:spTree>
    <p:extLst>
      <p:ext uri="{BB962C8B-B14F-4D97-AF65-F5344CB8AC3E}">
        <p14:creationId xmlns:p14="http://schemas.microsoft.com/office/powerpoint/2010/main" val="427030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txBox="1">
            <a:spLocks/>
          </p:cNvSpPr>
          <p:nvPr userDrawn="1"/>
        </p:nvSpPr>
        <p:spPr bwMode="gray">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4188564"/>
            <a:ext cx="10972800" cy="1199223"/>
          </a:xfrm>
          <a:noFill/>
        </p:spPr>
        <p:txBody>
          <a:bodyPr lIns="0" tIns="182880" rIns="0" bIns="182880" anchor="ctr">
            <a:normAutofit/>
          </a:bodyPr>
          <a:lstStyle>
            <a:lvl1pPr algn="ctr">
              <a:defRPr sz="3600">
                <a:solidFill>
                  <a:schemeClr val="bg1"/>
                </a:solidFill>
              </a:defRPr>
            </a:lvl1pPr>
          </a:lstStyle>
          <a:p>
            <a:r>
              <a:rPr lang="en-US" dirty="0"/>
              <a:t>Select to edit section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a:xfrm>
            <a:off x="838200" y="6356350"/>
            <a:ext cx="1358590" cy="365125"/>
          </a:xfrm>
          <a:prstGeom prst="rect">
            <a:avLst/>
          </a:prstGeom>
        </p:spPr>
        <p:txBody>
          <a:bodyPr/>
          <a:lstStyle/>
          <a:p>
            <a:fld id="{A8CA1A9B-139F-4606-AD0A-F3253110DAE5}" type="datetime1">
              <a:rPr lang="en-US" smtClean="0"/>
              <a:t>10/28/2025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sp>
        <p:nvSpPr>
          <p:cNvPr id="11" name="Picture Placeholder 9"/>
          <p:cNvSpPr>
            <a:spLocks noGrp="1"/>
          </p:cNvSpPr>
          <p:nvPr>
            <p:ph type="pic" sz="quarter" idx="13" hasCustomPrompt="1"/>
          </p:nvPr>
        </p:nvSpPr>
        <p:spPr bwMode="gray">
          <a:xfrm>
            <a:off x="0" y="1789113"/>
            <a:ext cx="12192000" cy="2298700"/>
          </a:xfrm>
        </p:spPr>
        <p:txBody>
          <a:bodyPr/>
          <a:lstStyle>
            <a:lvl1pPr>
              <a:defRPr/>
            </a:lvl1pPr>
          </a:lstStyle>
          <a:p>
            <a:r>
              <a:rPr lang="en-US" dirty="0"/>
              <a:t>Select icon to add picture</a:t>
            </a:r>
          </a:p>
        </p:txBody>
      </p:sp>
      <p:pic>
        <p:nvPicPr>
          <p:cNvPr id="6" name="Graphic 9" descr="Minnesota I T Services logo">
            <a:extLst>
              <a:ext uri="{FF2B5EF4-FFF2-40B4-BE49-F238E27FC236}">
                <a16:creationId xmlns:a16="http://schemas.microsoft.com/office/drawing/2014/main" id="{CEF23EC0-1040-DC40-155A-38F1AA3DB5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71282" y="607438"/>
            <a:ext cx="3063240" cy="46140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Minnesota Logo)">
    <p:bg>
      <p:bgPr>
        <a:solidFill>
          <a:schemeClr val="bg1"/>
        </a:solidFill>
        <a:effectLst/>
      </p:bgPr>
    </p:bg>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txBox="1">
            <a:spLocks/>
          </p:cNvSpPr>
          <p:nvPr userDrawn="1"/>
        </p:nvSpPr>
        <p:spPr bwMode="gray">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4188564"/>
            <a:ext cx="10972800" cy="1199223"/>
          </a:xfrm>
          <a:noFill/>
        </p:spPr>
        <p:txBody>
          <a:bodyPr lIns="0" tIns="182880" rIns="0" bIns="182880" anchor="ctr">
            <a:normAutofit/>
          </a:bodyPr>
          <a:lstStyle>
            <a:lvl1pPr algn="ctr">
              <a:defRPr sz="3600">
                <a:solidFill>
                  <a:schemeClr val="bg1"/>
                </a:solidFill>
              </a:defRPr>
            </a:lvl1pPr>
          </a:lstStyle>
          <a:p>
            <a:r>
              <a:rPr lang="en-US" dirty="0"/>
              <a:t>Select to edit section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a:xfrm>
            <a:off x="838200" y="6356350"/>
            <a:ext cx="1358590" cy="365125"/>
          </a:xfrm>
          <a:prstGeom prst="rect">
            <a:avLst/>
          </a:prstGeom>
        </p:spPr>
        <p:txBody>
          <a:bodyPr/>
          <a:lstStyle/>
          <a:p>
            <a:fld id="{A8CA1A9B-139F-4606-AD0A-F3253110DAE5}" type="datetime1">
              <a:rPr lang="en-US" smtClean="0"/>
              <a:t>10/28/2025</a:t>
            </a:fld>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Graphic 8" descr="State of Minnesota logo">
            <a:extLst>
              <a:ext uri="{FF2B5EF4-FFF2-40B4-BE49-F238E27FC236}">
                <a16:creationId xmlns:a16="http://schemas.microsoft.com/office/drawing/2014/main" id="{430308AB-F9FA-4CB8-AB13-ED0CD2A9F6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165472" y="705704"/>
            <a:ext cx="3256627" cy="346770"/>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lvl1pPr>
              <a:defRPr/>
            </a:lvl1pPr>
          </a:lstStyle>
          <a:p>
            <a:r>
              <a:rPr lang="en-US" dirty="0"/>
              <a:t>Select icon to add picture</a:t>
            </a:r>
          </a:p>
        </p:txBody>
      </p:sp>
    </p:spTree>
    <p:extLst>
      <p:ext uri="{BB962C8B-B14F-4D97-AF65-F5344CB8AC3E}">
        <p14:creationId xmlns:p14="http://schemas.microsoft.com/office/powerpoint/2010/main" val="19602413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dirty="0"/>
              <a:t>Select to edit presentation title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dirty="0"/>
              <a:t>Select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Information Technology for Minnesota Government </a:t>
            </a:r>
            <a:r>
              <a:rPr lang="en-US" dirty="0">
                <a:solidFill>
                  <a:schemeClr val="accent1"/>
                </a:solidFill>
              </a:rPr>
              <a:t>|</a:t>
            </a:r>
            <a:r>
              <a:rPr lang="en-US" dirty="0"/>
              <a:t> mn.gov/</a:t>
            </a:r>
            <a:r>
              <a:rPr lang="en-US" dirty="0" err="1"/>
              <a:t>mnit</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857" r:id="rId2"/>
    <p:sldLayoutId id="2147483788" r:id="rId3"/>
    <p:sldLayoutId id="2147483858" r:id="rId4"/>
    <p:sldLayoutId id="2147483787" r:id="rId5"/>
    <p:sldLayoutId id="2147483859" r:id="rId6"/>
    <p:sldLayoutId id="2147483856" r:id="rId7"/>
    <p:sldLayoutId id="2147483711" r:id="rId8"/>
    <p:sldLayoutId id="2147483860" r:id="rId9"/>
    <p:sldLayoutId id="2147483712" r:id="rId10"/>
    <p:sldLayoutId id="2147483790" r:id="rId11"/>
    <p:sldLayoutId id="2147483789" r:id="rId12"/>
    <p:sldLayoutId id="2147483714" r:id="rId13"/>
    <p:sldLayoutId id="2147483780" r:id="rId14"/>
    <p:sldLayoutId id="2147483846" r:id="rId15"/>
    <p:sldLayoutId id="2147483847" r:id="rId16"/>
    <p:sldLayoutId id="2147483853" r:id="rId17"/>
    <p:sldLayoutId id="2147483845" r:id="rId18"/>
    <p:sldLayoutId id="2147483849" r:id="rId19"/>
    <p:sldLayoutId id="2147483854" r:id="rId20"/>
    <p:sldLayoutId id="2147483850" r:id="rId21"/>
    <p:sldLayoutId id="2147483855" r:id="rId22"/>
    <p:sldLayoutId id="2147483773" r:id="rId23"/>
    <p:sldLayoutId id="2147483800" r:id="rId24"/>
    <p:sldLayoutId id="2147483688" r:id="rId25"/>
    <p:sldLayoutId id="2147483826" r:id="rId26"/>
    <p:sldLayoutId id="2147483801" r:id="rId27"/>
    <p:sldLayoutId id="2147483802" r:id="rId28"/>
    <p:sldLayoutId id="2147483803" r:id="rId29"/>
    <p:sldLayoutId id="2147483843" r:id="rId30"/>
    <p:sldLayoutId id="2147483844" r:id="rId31"/>
    <p:sldLayoutId id="2147483767" r:id="rId32"/>
    <p:sldLayoutId id="2147483771" r:id="rId33"/>
    <p:sldLayoutId id="2147483772" r:id="rId34"/>
    <p:sldLayoutId id="2147483820" r:id="rId35"/>
    <p:sldLayoutId id="2147483769" r:id="rId36"/>
    <p:sldLayoutId id="2147483770" r:id="rId37"/>
    <p:sldLayoutId id="2147483829" r:id="rId38"/>
    <p:sldLayoutId id="2147483732" r:id="rId39"/>
    <p:sldLayoutId id="2147483794" r:id="rId40"/>
    <p:sldLayoutId id="2147483733" r:id="rId41"/>
    <p:sldLayoutId id="2147483821" r:id="rId42"/>
    <p:sldLayoutId id="2147483805" r:id="rId43"/>
    <p:sldLayoutId id="2147483806" r:id="rId44"/>
    <p:sldLayoutId id="2147483822" r:id="rId45"/>
    <p:sldLayoutId id="2147483750" r:id="rId46"/>
    <p:sldLayoutId id="2147483765" r:id="rId47"/>
    <p:sldLayoutId id="2147483823" r:id="rId48"/>
    <p:sldLayoutId id="2147483809" r:id="rId49"/>
    <p:sldLayoutId id="2147483808" r:id="rId50"/>
    <p:sldLayoutId id="2147483824" r:id="rId51"/>
    <p:sldLayoutId id="2147483781" r:id="rId52"/>
    <p:sldLayoutId id="2147483825" r:id="rId53"/>
    <p:sldLayoutId id="2147483807" r:id="rId54"/>
    <p:sldLayoutId id="2147483838" r:id="rId55"/>
    <p:sldLayoutId id="2147483832" r:id="rId56"/>
    <p:sldLayoutId id="2147483830" r:id="rId57"/>
    <p:sldLayoutId id="2147483837" r:id="rId58"/>
    <p:sldLayoutId id="2147483831" r:id="rId59"/>
    <p:sldLayoutId id="2147483836" r:id="rId60"/>
    <p:sldLayoutId id="2147483833" r:id="rId61"/>
    <p:sldLayoutId id="2147483842" r:id="rId62"/>
    <p:sldLayoutId id="2147483841" r:id="rId63"/>
    <p:sldLayoutId id="2147483738" r:id="rId64"/>
    <p:sldLayoutId id="2147483739" r:id="rId65"/>
    <p:sldLayoutId id="2147483754" r:id="rId66"/>
    <p:sldLayoutId id="2147483755" r:id="rId67"/>
    <p:sldLayoutId id="2147483759" r:id="rId68"/>
    <p:sldLayoutId id="2147483848" r:id="rId69"/>
    <p:sldLayoutId id="2147483753" r:id="rId70"/>
    <p:sldLayoutId id="2147483763" r:id="rId71"/>
    <p:sldLayoutId id="2147483762" r:id="rId72"/>
    <p:sldLayoutId id="2147483797" r:id="rId73"/>
    <p:sldLayoutId id="2147483861" r:id="rId74"/>
    <p:sldLayoutId id="2147483851" r:id="rId75"/>
    <p:sldLayoutId id="2147483862" r:id="rId76"/>
    <p:sldLayoutId id="2147483863" r:id="rId77"/>
    <p:sldLayoutId id="2147483864" r:id="rId7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chart" Target="../charts/char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attack.mitre.org/tactics/enterprise/"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31.sv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33.sv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27.xml.rels><?xml version="1.0" encoding="UTF-8" standalone="yes"?>
<Relationships xmlns="http://schemas.openxmlformats.org/package/2006/relationships"><Relationship Id="rId3" Type="http://schemas.openxmlformats.org/officeDocument/2006/relationships/hyperlink" Target="https://www.cisa.gov/resources-tools/resources/federal-government-cybersecurity-incident-and-vulnerability-response-playbooks"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hyperlink" Target="https://csrc.nist.gov/pubs/sp/800/61/r3/fina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hyperlink" Target="https://mn.gov/mnit/cir"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3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35.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15.xml"/><Relationship Id="rId5" Type="http://schemas.openxmlformats.org/officeDocument/2006/relationships/image" Target="../media/image72.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hyperlink" Target="mailto:peter.alsis@state.mn.us" TargetMode="External"/><Relationship Id="rId2" Type="http://schemas.openxmlformats.org/officeDocument/2006/relationships/notesSlide" Target="../notesSlides/notesSlide35.xml"/><Relationship Id="rId1" Type="http://schemas.openxmlformats.org/officeDocument/2006/relationships/slideLayout" Target="../slideLayouts/slideLayout73.xml"/><Relationship Id="rId4" Type="http://schemas.openxmlformats.org/officeDocument/2006/relationships/hyperlink" Target="mailto:CN.MNIT@state.mn.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CN.MNIT@state.mn.us"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https://mn.gov/mnit/cir"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1953BA3E-B7AC-7E5E-2959-527FD9FDB804}"/>
              </a:ext>
              <a:ext uri="{C183D7F6-B498-43B3-948B-1728B52AA6E4}">
                <adec:decorative xmlns:adec="http://schemas.microsoft.com/office/drawing/2017/decorative" val="1"/>
              </a:ext>
            </a:extLst>
          </p:cNvPr>
          <p:cNvSpPr/>
          <p:nvPr/>
        </p:nvSpPr>
        <p:spPr bwMode="gray">
          <a:xfrm>
            <a:off x="3048" y="4065302"/>
            <a:ext cx="12188952" cy="1231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2" name="Rectangle 11">
            <a:extLst>
              <a:ext uri="{FF2B5EF4-FFF2-40B4-BE49-F238E27FC236}">
                <a16:creationId xmlns:a16="http://schemas.microsoft.com/office/drawing/2014/main" id="{4AC2379D-0185-FD97-14E8-DE401B41E33E}"/>
              </a:ext>
              <a:ext uri="{C183D7F6-B498-43B3-948B-1728B52AA6E4}">
                <adec:decorative xmlns:adec="http://schemas.microsoft.com/office/drawing/2017/decorative" val="1"/>
              </a:ext>
            </a:extLst>
          </p:cNvPr>
          <p:cNvSpPr/>
          <p:nvPr/>
        </p:nvSpPr>
        <p:spPr bwMode="gray">
          <a:xfrm>
            <a:off x="3048" y="5296476"/>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5">
            <a:extLst>
              <a:ext uri="{FF2B5EF4-FFF2-40B4-BE49-F238E27FC236}">
                <a16:creationId xmlns:a16="http://schemas.microsoft.com/office/drawing/2014/main" id="{F490630C-B37E-FFDE-A32D-9F71C5214C2C}"/>
              </a:ext>
            </a:extLst>
          </p:cNvPr>
          <p:cNvSpPr>
            <a:spLocks noGrp="1"/>
          </p:cNvSpPr>
          <p:nvPr>
            <p:ph type="ctrTitle"/>
          </p:nvPr>
        </p:nvSpPr>
        <p:spPr/>
        <p:txBody>
          <a:bodyPr>
            <a:normAutofit fontScale="90000"/>
          </a:bodyPr>
          <a:lstStyle/>
          <a:p>
            <a:r>
              <a:rPr lang="en-US" dirty="0">
                <a:solidFill>
                  <a:schemeClr val="bg1"/>
                </a:solidFill>
              </a:rPr>
              <a:t>Strengthening Local Government Cybersecurity: Threats, Services, and Response</a:t>
            </a:r>
          </a:p>
        </p:txBody>
      </p:sp>
      <p:pic>
        <p:nvPicPr>
          <p:cNvPr id="10" name="Picture 9">
            <a:extLst>
              <a:ext uri="{FF2B5EF4-FFF2-40B4-BE49-F238E27FC236}">
                <a16:creationId xmlns:a16="http://schemas.microsoft.com/office/drawing/2014/main" id="{C5124A8A-69AE-E01A-C379-51110AB3F4F0}"/>
              </a:ext>
            </a:extLst>
          </p:cNvPr>
          <p:cNvPicPr>
            <a:picLocks noChangeAspect="1"/>
          </p:cNvPicPr>
          <p:nvPr/>
        </p:nvPicPr>
        <p:blipFill>
          <a:blip r:embed="rId3"/>
          <a:stretch>
            <a:fillRect/>
          </a:stretch>
        </p:blipFill>
        <p:spPr>
          <a:xfrm>
            <a:off x="7407158" y="508377"/>
            <a:ext cx="4300074" cy="647323"/>
          </a:xfrm>
          <a:prstGeom prst="rect">
            <a:avLst/>
          </a:prstGeom>
        </p:spPr>
      </p:pic>
      <p:pic>
        <p:nvPicPr>
          <p:cNvPr id="2" name="Picture 1" descr="Graphic of a compass with the image of the state of Minnesota in the center.">
            <a:extLst>
              <a:ext uri="{FF2B5EF4-FFF2-40B4-BE49-F238E27FC236}">
                <a16:creationId xmlns:a16="http://schemas.microsoft.com/office/drawing/2014/main" id="{AC5EA95C-EAF7-595D-24EF-FF8C508FDE8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88324" y="5415084"/>
            <a:ext cx="1099751" cy="1351749"/>
          </a:xfrm>
          <a:prstGeom prst="rect">
            <a:avLst/>
          </a:prstGeom>
        </p:spPr>
      </p:pic>
      <p:sp>
        <p:nvSpPr>
          <p:cNvPr id="4" name="Text Placeholder 3">
            <a:extLst>
              <a:ext uri="{FF2B5EF4-FFF2-40B4-BE49-F238E27FC236}">
                <a16:creationId xmlns:a16="http://schemas.microsoft.com/office/drawing/2014/main" id="{1534264C-7C02-FFDC-32E1-807304093056}"/>
              </a:ext>
            </a:extLst>
          </p:cNvPr>
          <p:cNvSpPr>
            <a:spLocks noGrp="1"/>
          </p:cNvSpPr>
          <p:nvPr>
            <p:ph type="body" sz="quarter" idx="17"/>
          </p:nvPr>
        </p:nvSpPr>
        <p:spPr/>
        <p:txBody>
          <a:bodyPr/>
          <a:lstStyle/>
          <a:p>
            <a:r>
              <a:rPr lang="en-US" dirty="0"/>
              <a:t>Foua Xiong | Cyber Navigator – Local Governments</a:t>
            </a:r>
          </a:p>
        </p:txBody>
      </p:sp>
    </p:spTree>
    <p:extLst>
      <p:ext uri="{BB962C8B-B14F-4D97-AF65-F5344CB8AC3E}">
        <p14:creationId xmlns:p14="http://schemas.microsoft.com/office/powerpoint/2010/main" val="1686907792"/>
      </p:ext>
    </p:extLst>
  </p:cSld>
  <p:clrMapOvr>
    <a:masterClrMapping/>
  </p:clrMapOvr>
  <mc:AlternateContent xmlns:mc="http://schemas.openxmlformats.org/markup-compatibility/2006" xmlns:p14="http://schemas.microsoft.com/office/powerpoint/2010/main">
    <mc:Choice Requires="p14">
      <p:transition spd="slow" p14:dur="2000" advTm="14600"/>
    </mc:Choice>
    <mc:Fallback xmlns="">
      <p:transition spd="slow" advTm="146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B12B9-AEDB-3477-F35B-B966439D43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A813F-7A3F-30CB-F762-F2FABB647504}"/>
              </a:ext>
            </a:extLst>
          </p:cNvPr>
          <p:cNvSpPr>
            <a:spLocks noGrp="1"/>
          </p:cNvSpPr>
          <p:nvPr>
            <p:ph type="title"/>
          </p:nvPr>
        </p:nvSpPr>
        <p:spPr/>
        <p:txBody>
          <a:bodyPr/>
          <a:lstStyle/>
          <a:p>
            <a:pPr algn="ctr"/>
            <a:r>
              <a:rPr lang="en-US" dirty="0"/>
              <a:t>Phishing Kits</a:t>
            </a:r>
            <a:endParaRPr lang="en-US" b="1" dirty="0"/>
          </a:p>
        </p:txBody>
      </p:sp>
      <p:sp>
        <p:nvSpPr>
          <p:cNvPr id="6" name="Slide Number Placeholder 5">
            <a:extLst>
              <a:ext uri="{FF2B5EF4-FFF2-40B4-BE49-F238E27FC236}">
                <a16:creationId xmlns:a16="http://schemas.microsoft.com/office/drawing/2014/main" id="{14C0C0CF-A63E-D9C4-9AFB-E820B45FCDCD}"/>
              </a:ext>
            </a:extLst>
          </p:cNvPr>
          <p:cNvSpPr>
            <a:spLocks noGrp="1"/>
          </p:cNvSpPr>
          <p:nvPr>
            <p:ph type="sldNum" sz="quarter" idx="12"/>
          </p:nvPr>
        </p:nvSpPr>
        <p:spPr/>
        <p:txBody>
          <a:bodyPr/>
          <a:lstStyle/>
          <a:p>
            <a:fld id="{48F63A3B-78C7-47BE-AE5E-E10140E04643}" type="slidenum">
              <a:rPr lang="en-US" smtClean="0"/>
              <a:t>10</a:t>
            </a:fld>
            <a:endParaRPr lang="en-US"/>
          </a:p>
        </p:txBody>
      </p:sp>
      <p:sp>
        <p:nvSpPr>
          <p:cNvPr id="7" name="Content Placeholder 6">
            <a:extLst>
              <a:ext uri="{FF2B5EF4-FFF2-40B4-BE49-F238E27FC236}">
                <a16:creationId xmlns:a16="http://schemas.microsoft.com/office/drawing/2014/main" id="{4FCDEC23-4BA4-75A6-9565-1E2A51E69E13}"/>
              </a:ext>
            </a:extLst>
          </p:cNvPr>
          <p:cNvSpPr>
            <a:spLocks noGrp="1"/>
          </p:cNvSpPr>
          <p:nvPr>
            <p:ph sz="quarter" idx="10"/>
          </p:nvPr>
        </p:nvSpPr>
        <p:spPr>
          <a:xfrm>
            <a:off x="609601" y="1567957"/>
            <a:ext cx="5486400" cy="4788393"/>
          </a:xfrm>
        </p:spPr>
        <p:txBody>
          <a:bodyPr>
            <a:normAutofit/>
          </a:bodyPr>
          <a:lstStyle/>
          <a:p>
            <a:r>
              <a:rPr lang="en-US" sz="2800" dirty="0"/>
              <a:t>Why They’re Dangerous</a:t>
            </a:r>
          </a:p>
          <a:p>
            <a:pPr lvl="1"/>
            <a:r>
              <a:rPr lang="en-US" sz="2800" dirty="0"/>
              <a:t>Lower threat actor barrier of entry</a:t>
            </a:r>
          </a:p>
          <a:p>
            <a:pPr lvl="1"/>
            <a:r>
              <a:rPr lang="en-US" sz="2800" dirty="0"/>
              <a:t>Scalable </a:t>
            </a:r>
          </a:p>
          <a:p>
            <a:pPr lvl="1"/>
            <a:r>
              <a:rPr lang="en-US" sz="2800" dirty="0"/>
              <a:t>Highly customizable to easily target specific agencies, entities or industry sectors</a:t>
            </a:r>
          </a:p>
        </p:txBody>
      </p:sp>
      <p:pic>
        <p:nvPicPr>
          <p:cNvPr id="4" name="Picture 3">
            <a:extLst>
              <a:ext uri="{FF2B5EF4-FFF2-40B4-BE49-F238E27FC236}">
                <a16:creationId xmlns:a16="http://schemas.microsoft.com/office/drawing/2014/main" id="{5CFA7B3E-C32A-1F9E-D182-DCFB0B25664D}"/>
              </a:ext>
            </a:extLst>
          </p:cNvPr>
          <p:cNvPicPr>
            <a:picLocks noChangeAspect="1"/>
          </p:cNvPicPr>
          <p:nvPr/>
        </p:nvPicPr>
        <p:blipFill>
          <a:blip r:embed="rId3"/>
          <a:stretch>
            <a:fillRect/>
          </a:stretch>
        </p:blipFill>
        <p:spPr>
          <a:xfrm>
            <a:off x="6241775" y="1946175"/>
            <a:ext cx="5340624" cy="3880049"/>
          </a:xfrm>
          <a:prstGeom prst="rect">
            <a:avLst/>
          </a:prstGeom>
        </p:spPr>
      </p:pic>
    </p:spTree>
    <p:extLst>
      <p:ext uri="{BB962C8B-B14F-4D97-AF65-F5344CB8AC3E}">
        <p14:creationId xmlns:p14="http://schemas.microsoft.com/office/powerpoint/2010/main" val="1950052494"/>
      </p:ext>
    </p:extLst>
  </p:cSld>
  <p:clrMapOvr>
    <a:masterClrMapping/>
  </p:clrMapOvr>
  <mc:AlternateContent xmlns:mc="http://schemas.openxmlformats.org/markup-compatibility/2006" xmlns:p14="http://schemas.microsoft.com/office/powerpoint/2010/main">
    <mc:Choice Requires="p14">
      <p:transition spd="slow" p14:dur="2000" advTm="20890"/>
    </mc:Choice>
    <mc:Fallback xmlns="">
      <p:transition spd="slow" advTm="2089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7A49-DEB6-D542-CB47-53B7B075E7F3}"/>
              </a:ext>
            </a:extLst>
          </p:cNvPr>
          <p:cNvSpPr>
            <a:spLocks noGrp="1"/>
          </p:cNvSpPr>
          <p:nvPr>
            <p:ph type="title"/>
          </p:nvPr>
        </p:nvSpPr>
        <p:spPr>
          <a:xfrm>
            <a:off x="838200" y="-1"/>
            <a:ext cx="10515600" cy="1216025"/>
          </a:xfrm>
        </p:spPr>
        <p:txBody>
          <a:bodyPr>
            <a:normAutofit/>
          </a:bodyPr>
          <a:lstStyle/>
          <a:p>
            <a:pPr algn="ctr"/>
            <a:r>
              <a:rPr lang="en-US"/>
              <a:t>Managed Detection and Response (MDR) Program</a:t>
            </a:r>
          </a:p>
        </p:txBody>
      </p:sp>
      <p:sp>
        <p:nvSpPr>
          <p:cNvPr id="7" name="Content Placeholder 6">
            <a:extLst>
              <a:ext uri="{FF2B5EF4-FFF2-40B4-BE49-F238E27FC236}">
                <a16:creationId xmlns:a16="http://schemas.microsoft.com/office/drawing/2014/main" id="{99E00695-6336-3EAA-CDB2-5EEBBE6E8966}"/>
              </a:ext>
            </a:extLst>
          </p:cNvPr>
          <p:cNvSpPr>
            <a:spLocks noGrp="1"/>
          </p:cNvSpPr>
          <p:nvPr>
            <p:ph sz="quarter" idx="10"/>
          </p:nvPr>
        </p:nvSpPr>
        <p:spPr>
          <a:xfrm>
            <a:off x="838200" y="1567957"/>
            <a:ext cx="10515600" cy="4788393"/>
          </a:xfrm>
        </p:spPr>
        <p:txBody>
          <a:bodyPr>
            <a:normAutofit/>
          </a:bodyPr>
          <a:lstStyle/>
          <a:p>
            <a:pPr marL="0" indent="0">
              <a:buNone/>
            </a:pPr>
            <a:r>
              <a:rPr lang="en-US" sz="2800" b="1" dirty="0">
                <a:solidFill>
                  <a:schemeClr val="accent1"/>
                </a:solidFill>
              </a:rPr>
              <a:t>Grant-subsidized cybersecurity service available to local governments</a:t>
            </a:r>
          </a:p>
          <a:p>
            <a:pPr marL="742950" lvl="1" indent="-285750">
              <a:buFont typeface="Arial" panose="020B0604020202020204" pitchFamily="34" charset="0"/>
              <a:buChar char="•"/>
            </a:pPr>
            <a:r>
              <a:rPr lang="en-US" sz="2400" dirty="0"/>
              <a:t>Fully managed, anti-virus tool to detect security risks and malicious activity</a:t>
            </a:r>
          </a:p>
          <a:p>
            <a:pPr marL="742950" lvl="1" indent="-285750"/>
            <a:r>
              <a:rPr lang="en-US" sz="2400" dirty="0"/>
              <a:t>24/7/365 monitoring</a:t>
            </a:r>
          </a:p>
          <a:p>
            <a:pPr marL="742950" lvl="1" indent="-285750"/>
            <a:r>
              <a:rPr lang="en-US" sz="2400" dirty="0"/>
              <a:t>Rapid detection and containment</a:t>
            </a:r>
          </a:p>
          <a:p>
            <a:pPr marL="742950" lvl="1" indent="-285750"/>
            <a:r>
              <a:rPr lang="en-US" sz="2400" dirty="0"/>
              <a:t>Average response time ~ 7 minutes</a:t>
            </a:r>
          </a:p>
          <a:p>
            <a:pPr marL="742950" lvl="1" indent="-285750"/>
            <a:r>
              <a:rPr lang="en-US" sz="2400" dirty="0"/>
              <a:t>MNIT’s Security Operations Center support and visibility</a:t>
            </a:r>
          </a:p>
          <a:p>
            <a:pPr marL="742950" lvl="1" indent="-285750"/>
            <a:r>
              <a:rPr lang="en-US" sz="2400" dirty="0"/>
              <a:t>Full remediation support, incident warranty</a:t>
            </a:r>
          </a:p>
        </p:txBody>
      </p:sp>
      <p:pic>
        <p:nvPicPr>
          <p:cNvPr id="3" name="Picture 2" descr="Graphic of a shield with a padlock inside of it.">
            <a:extLst>
              <a:ext uri="{FF2B5EF4-FFF2-40B4-BE49-F238E27FC236}">
                <a16:creationId xmlns:a16="http://schemas.microsoft.com/office/drawing/2014/main" id="{3816F5FA-0D01-C46B-ED35-3531CA011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18007" y="2909737"/>
            <a:ext cx="2749751" cy="2749751"/>
          </a:xfrm>
          <a:prstGeom prst="rect">
            <a:avLst/>
          </a:prstGeom>
        </p:spPr>
      </p:pic>
      <p:sp>
        <p:nvSpPr>
          <p:cNvPr id="4" name="Slide Number Placeholder 3">
            <a:extLst>
              <a:ext uri="{FF2B5EF4-FFF2-40B4-BE49-F238E27FC236}">
                <a16:creationId xmlns:a16="http://schemas.microsoft.com/office/drawing/2014/main" id="{FC17E84E-9051-AE1A-0BDF-E63C28154024}"/>
              </a:ext>
            </a:extLst>
          </p:cNvPr>
          <p:cNvSpPr>
            <a:spLocks noGrp="1"/>
          </p:cNvSpPr>
          <p:nvPr>
            <p:ph type="sldNum" sz="quarter" idx="12"/>
          </p:nvPr>
        </p:nvSpPr>
        <p:spPr>
          <a:xfrm>
            <a:off x="9891132" y="6356350"/>
            <a:ext cx="1462668" cy="365125"/>
          </a:xfrm>
        </p:spPr>
        <p:txBody>
          <a:bodyPr/>
          <a:lstStyle/>
          <a:p>
            <a:fld id="{48F63A3B-78C7-47BE-AE5E-E10140E04643}" type="slidenum">
              <a:rPr lang="en-US" smtClean="0"/>
              <a:pPr/>
              <a:t>11</a:t>
            </a:fld>
            <a:endParaRPr lang="en-US"/>
          </a:p>
        </p:txBody>
      </p:sp>
    </p:spTree>
    <p:extLst>
      <p:ext uri="{BB962C8B-B14F-4D97-AF65-F5344CB8AC3E}">
        <p14:creationId xmlns:p14="http://schemas.microsoft.com/office/powerpoint/2010/main" val="4093232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EC76-38D2-0FFF-A1C2-B0E9EA4CC55F}"/>
              </a:ext>
            </a:extLst>
          </p:cNvPr>
          <p:cNvSpPr>
            <a:spLocks noGrp="1"/>
          </p:cNvSpPr>
          <p:nvPr>
            <p:ph type="title"/>
          </p:nvPr>
        </p:nvSpPr>
        <p:spPr/>
        <p:txBody>
          <a:bodyPr/>
          <a:lstStyle/>
          <a:p>
            <a:r>
              <a:rPr lang="en-US" dirty="0"/>
              <a:t>MDR Visibility/Coverage</a:t>
            </a:r>
          </a:p>
        </p:txBody>
      </p:sp>
      <p:sp>
        <p:nvSpPr>
          <p:cNvPr id="5" name="Slide Number Placeholder 4">
            <a:extLst>
              <a:ext uri="{FF2B5EF4-FFF2-40B4-BE49-F238E27FC236}">
                <a16:creationId xmlns:a16="http://schemas.microsoft.com/office/drawing/2014/main" id="{FA7B7267-A766-68B3-3A95-3BB8A4368D06}"/>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6" name="Rectangle 5">
            <a:extLst>
              <a:ext uri="{FF2B5EF4-FFF2-40B4-BE49-F238E27FC236}">
                <a16:creationId xmlns:a16="http://schemas.microsoft.com/office/drawing/2014/main" id="{BFAF6CC5-1FDF-3880-44F6-4566125222AA}"/>
              </a:ext>
            </a:extLst>
          </p:cNvPr>
          <p:cNvSpPr/>
          <p:nvPr/>
        </p:nvSpPr>
        <p:spPr>
          <a:xfrm>
            <a:off x="5893319" y="1419225"/>
            <a:ext cx="6193906" cy="51053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a:extLst>
              <a:ext uri="{FF2B5EF4-FFF2-40B4-BE49-F238E27FC236}">
                <a16:creationId xmlns:a16="http://schemas.microsoft.com/office/drawing/2014/main" id="{12662BE3-154F-BB27-98A8-047B02E1AD92}"/>
              </a:ext>
            </a:extLst>
          </p:cNvPr>
          <p:cNvSpPr txBox="1">
            <a:spLocks/>
          </p:cNvSpPr>
          <p:nvPr/>
        </p:nvSpPr>
        <p:spPr bwMode="black">
          <a:xfrm>
            <a:off x="9891132" y="6356350"/>
            <a:ext cx="146266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12</a:t>
            </a:fld>
            <a:endParaRPr lang="en-US"/>
          </a:p>
        </p:txBody>
      </p:sp>
      <p:grpSp>
        <p:nvGrpSpPr>
          <p:cNvPr id="10" name="Group 9">
            <a:extLst>
              <a:ext uri="{FF2B5EF4-FFF2-40B4-BE49-F238E27FC236}">
                <a16:creationId xmlns:a16="http://schemas.microsoft.com/office/drawing/2014/main" id="{0A8EC7F1-BF33-9667-FC2D-5299CD4ED34E}"/>
              </a:ext>
            </a:extLst>
          </p:cNvPr>
          <p:cNvGrpSpPr/>
          <p:nvPr/>
        </p:nvGrpSpPr>
        <p:grpSpPr>
          <a:xfrm>
            <a:off x="6036071" y="1692458"/>
            <a:ext cx="4758085" cy="4747074"/>
            <a:chOff x="4899824" y="1275887"/>
            <a:chExt cx="7134132" cy="5424986"/>
          </a:xfrm>
        </p:grpSpPr>
        <mc:AlternateContent xmlns:mc="http://schemas.openxmlformats.org/markup-compatibility/2006" xmlns:cx6="http://schemas.microsoft.com/office/drawing/2016/5/12/chartex">
          <mc:Choice Requires="cx6">
            <p:graphicFrame>
              <p:nvGraphicFramePr>
                <p:cNvPr id="11" name="Chart 10">
                  <a:extLst>
                    <a:ext uri="{FF2B5EF4-FFF2-40B4-BE49-F238E27FC236}">
                      <a16:creationId xmlns:a16="http://schemas.microsoft.com/office/drawing/2014/main" id="{067F4D83-F26B-CA92-521A-C06026977FF6}"/>
                    </a:ext>
                  </a:extLst>
                </p:cNvPr>
                <p:cNvGraphicFramePr/>
                <p:nvPr>
                  <p:extLst>
                    <p:ext uri="{D42A27DB-BD31-4B8C-83A1-F6EECF244321}">
                      <p14:modId xmlns:p14="http://schemas.microsoft.com/office/powerpoint/2010/main" val="1448901725"/>
                    </p:ext>
                  </p:extLst>
                </p:nvPr>
              </p:nvGraphicFramePr>
              <p:xfrm>
                <a:off x="4899824" y="1275887"/>
                <a:ext cx="6832263" cy="529208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1" name="Chart 10">
                  <a:extLst>
                    <a:ext uri="{FF2B5EF4-FFF2-40B4-BE49-F238E27FC236}">
                      <a16:creationId xmlns:a16="http://schemas.microsoft.com/office/drawing/2014/main" id="{067F4D83-F26B-CA92-521A-C06026977FF6}"/>
                    </a:ext>
                  </a:extLst>
                </p:cNvPr>
                <p:cNvPicPr>
                  <a:picLocks noGrp="1" noRot="1" noChangeAspect="1" noMove="1" noResize="1" noEditPoints="1" noAdjustHandles="1" noChangeArrowheads="1" noChangeShapeType="1"/>
                </p:cNvPicPr>
                <p:nvPr/>
              </p:nvPicPr>
              <p:blipFill>
                <a:blip r:embed="rId4"/>
                <a:stretch>
                  <a:fillRect/>
                </a:stretch>
              </p:blipFill>
              <p:spPr>
                <a:xfrm>
                  <a:off x="6036071" y="1692458"/>
                  <a:ext cx="4556755" cy="4630780"/>
                </a:xfrm>
                <a:prstGeom prst="rect">
                  <a:avLst/>
                </a:prstGeom>
              </p:spPr>
            </p:pic>
          </mc:Fallback>
        </mc:AlternateContent>
        <p:sp>
          <p:nvSpPr>
            <p:cNvPr id="12" name="Rectangle 11">
              <a:extLst>
                <a:ext uri="{FF2B5EF4-FFF2-40B4-BE49-F238E27FC236}">
                  <a16:creationId xmlns:a16="http://schemas.microsoft.com/office/drawing/2014/main" id="{1C13233F-BFB9-D055-9DCA-5B0A787AA365}"/>
                </a:ext>
              </a:extLst>
            </p:cNvPr>
            <p:cNvSpPr/>
            <p:nvPr/>
          </p:nvSpPr>
          <p:spPr>
            <a:xfrm>
              <a:off x="9358488" y="5259719"/>
              <a:ext cx="2543377" cy="144115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69E55A-9377-4D30-0B8A-5CF73DAE3228}"/>
                </a:ext>
              </a:extLst>
            </p:cNvPr>
            <p:cNvSpPr/>
            <p:nvPr/>
          </p:nvSpPr>
          <p:spPr>
            <a:xfrm>
              <a:off x="11130844" y="1846188"/>
              <a:ext cx="903112" cy="13824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8B61985-7265-C664-3787-08ED742B3F53}"/>
              </a:ext>
            </a:extLst>
          </p:cNvPr>
          <p:cNvGrpSpPr/>
          <p:nvPr/>
        </p:nvGrpSpPr>
        <p:grpSpPr>
          <a:xfrm>
            <a:off x="10538908" y="2959325"/>
            <a:ext cx="1254920" cy="2743004"/>
            <a:chOff x="10032205" y="3880178"/>
            <a:chExt cx="1254920" cy="2206514"/>
          </a:xfrm>
        </p:grpSpPr>
        <p:sp>
          <p:nvSpPr>
            <p:cNvPr id="15" name="TextBox 14">
              <a:extLst>
                <a:ext uri="{FF2B5EF4-FFF2-40B4-BE49-F238E27FC236}">
                  <a16:creationId xmlns:a16="http://schemas.microsoft.com/office/drawing/2014/main" id="{FF363E77-A341-3F8C-5950-74F036E0DEB8}"/>
                </a:ext>
              </a:extLst>
            </p:cNvPr>
            <p:cNvSpPr txBox="1"/>
            <p:nvPr/>
          </p:nvSpPr>
          <p:spPr>
            <a:xfrm>
              <a:off x="10032205" y="3880178"/>
              <a:ext cx="1254920" cy="307777"/>
            </a:xfrm>
            <a:prstGeom prst="rect">
              <a:avLst/>
            </a:prstGeom>
            <a:noFill/>
          </p:spPr>
          <p:txBody>
            <a:bodyPr wrap="square" rtlCol="0">
              <a:spAutoFit/>
            </a:bodyPr>
            <a:lstStyle/>
            <a:p>
              <a:r>
                <a:rPr lang="en-US" sz="1400" dirty="0">
                  <a:solidFill>
                    <a:schemeClr val="bg1"/>
                  </a:solidFill>
                  <a:latin typeface="Aptos" panose="020B0004020202020204" pitchFamily="34" charset="0"/>
                </a:rPr>
                <a:t>Population</a:t>
              </a:r>
            </a:p>
          </p:txBody>
        </p:sp>
        <p:sp>
          <p:nvSpPr>
            <p:cNvPr id="16" name="TextBox 15">
              <a:extLst>
                <a:ext uri="{FF2B5EF4-FFF2-40B4-BE49-F238E27FC236}">
                  <a16:creationId xmlns:a16="http://schemas.microsoft.com/office/drawing/2014/main" id="{8ED6137E-700E-6588-B686-C66D67DBA4F2}"/>
                </a:ext>
              </a:extLst>
            </p:cNvPr>
            <p:cNvSpPr txBox="1"/>
            <p:nvPr/>
          </p:nvSpPr>
          <p:spPr>
            <a:xfrm>
              <a:off x="10350329" y="4166660"/>
              <a:ext cx="873920" cy="307777"/>
            </a:xfrm>
            <a:prstGeom prst="rect">
              <a:avLst/>
            </a:prstGeom>
            <a:noFill/>
          </p:spPr>
          <p:txBody>
            <a:bodyPr wrap="square" rtlCol="0">
              <a:spAutoFit/>
            </a:bodyPr>
            <a:lstStyle/>
            <a:p>
              <a:r>
                <a:rPr lang="en-US" sz="1400" dirty="0">
                  <a:solidFill>
                    <a:schemeClr val="bg1"/>
                  </a:solidFill>
                  <a:latin typeface="Aptos" panose="020B0004020202020204" pitchFamily="34" charset="0"/>
                </a:rPr>
                <a:t>400,000</a:t>
              </a:r>
            </a:p>
          </p:txBody>
        </p:sp>
        <p:sp>
          <p:nvSpPr>
            <p:cNvPr id="17" name="TextBox 16">
              <a:extLst>
                <a:ext uri="{FF2B5EF4-FFF2-40B4-BE49-F238E27FC236}">
                  <a16:creationId xmlns:a16="http://schemas.microsoft.com/office/drawing/2014/main" id="{FB6163C6-BA37-46A1-AA9B-FF940C63E45E}"/>
                </a:ext>
              </a:extLst>
            </p:cNvPr>
            <p:cNvSpPr txBox="1"/>
            <p:nvPr/>
          </p:nvSpPr>
          <p:spPr>
            <a:xfrm>
              <a:off x="10387529" y="5778915"/>
              <a:ext cx="873920" cy="307777"/>
            </a:xfrm>
            <a:prstGeom prst="rect">
              <a:avLst/>
            </a:prstGeom>
            <a:noFill/>
          </p:spPr>
          <p:txBody>
            <a:bodyPr wrap="square" rtlCol="0">
              <a:spAutoFit/>
            </a:bodyPr>
            <a:lstStyle/>
            <a:p>
              <a:r>
                <a:rPr lang="en-US" sz="1400" dirty="0">
                  <a:solidFill>
                    <a:schemeClr val="bg1"/>
                  </a:solidFill>
                  <a:latin typeface="Aptos" panose="020B0004020202020204" pitchFamily="34" charset="0"/>
                </a:rPr>
                <a:t>0</a:t>
              </a:r>
            </a:p>
          </p:txBody>
        </p:sp>
        <p:pic>
          <p:nvPicPr>
            <p:cNvPr id="18" name="Picture 17">
              <a:extLst>
                <a:ext uri="{FF2B5EF4-FFF2-40B4-BE49-F238E27FC236}">
                  <a16:creationId xmlns:a16="http://schemas.microsoft.com/office/drawing/2014/main" id="{3EAFC7C2-D615-81A9-FDC5-E79B86D46287}"/>
                </a:ext>
              </a:extLst>
            </p:cNvPr>
            <p:cNvPicPr>
              <a:picLocks noChangeAspect="1"/>
            </p:cNvPicPr>
            <p:nvPr/>
          </p:nvPicPr>
          <p:blipFill>
            <a:blip r:embed="rId5"/>
            <a:stretch>
              <a:fillRect/>
            </a:stretch>
          </p:blipFill>
          <p:spPr>
            <a:xfrm>
              <a:off x="10148998" y="4238390"/>
              <a:ext cx="201331" cy="1702684"/>
            </a:xfrm>
            <a:prstGeom prst="rect">
              <a:avLst/>
            </a:prstGeom>
          </p:spPr>
        </p:pic>
      </p:grpSp>
      <p:graphicFrame>
        <p:nvGraphicFramePr>
          <p:cNvPr id="3" name="Chart 2">
            <a:extLst>
              <a:ext uri="{FF2B5EF4-FFF2-40B4-BE49-F238E27FC236}">
                <a16:creationId xmlns:a16="http://schemas.microsoft.com/office/drawing/2014/main" id="{4D35D377-562C-94C4-7510-610615D052BB}"/>
              </a:ext>
            </a:extLst>
          </p:cNvPr>
          <p:cNvGraphicFramePr>
            <a:graphicFrameLocks/>
          </p:cNvGraphicFramePr>
          <p:nvPr>
            <p:extLst>
              <p:ext uri="{D42A27DB-BD31-4B8C-83A1-F6EECF244321}">
                <p14:modId xmlns:p14="http://schemas.microsoft.com/office/powerpoint/2010/main" val="2911659398"/>
              </p:ext>
            </p:extLst>
          </p:nvPr>
        </p:nvGraphicFramePr>
        <p:xfrm>
          <a:off x="-962025" y="1069975"/>
          <a:ext cx="7965102" cy="63023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1912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ED36D-7495-C174-4740-4C9BCDE30D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9D46B-02E9-E27E-7DBA-F7EA90917AEF}"/>
              </a:ext>
            </a:extLst>
          </p:cNvPr>
          <p:cNvSpPr>
            <a:spLocks noGrp="1"/>
          </p:cNvSpPr>
          <p:nvPr>
            <p:ph type="title"/>
          </p:nvPr>
        </p:nvSpPr>
        <p:spPr/>
        <p:txBody>
          <a:bodyPr>
            <a:normAutofit fontScale="90000"/>
          </a:bodyPr>
          <a:lstStyle/>
          <a:p>
            <a:pPr algn="ctr"/>
            <a:r>
              <a:rPr lang="en-US" dirty="0"/>
              <a:t>Managed Detection and Response Metrics – Past 90 Days</a:t>
            </a:r>
            <a:endParaRPr lang="en-US" b="1" dirty="0"/>
          </a:p>
        </p:txBody>
      </p:sp>
      <p:sp>
        <p:nvSpPr>
          <p:cNvPr id="6" name="Slide Number Placeholder 5">
            <a:extLst>
              <a:ext uri="{FF2B5EF4-FFF2-40B4-BE49-F238E27FC236}">
                <a16:creationId xmlns:a16="http://schemas.microsoft.com/office/drawing/2014/main" id="{9D46BB79-70C0-8C79-E454-CD6054DE2EDB}"/>
              </a:ext>
            </a:extLst>
          </p:cNvPr>
          <p:cNvSpPr>
            <a:spLocks noGrp="1"/>
          </p:cNvSpPr>
          <p:nvPr>
            <p:ph type="sldNum" sz="quarter" idx="12"/>
          </p:nvPr>
        </p:nvSpPr>
        <p:spPr/>
        <p:txBody>
          <a:bodyPr/>
          <a:lstStyle/>
          <a:p>
            <a:fld id="{48F63A3B-78C7-47BE-AE5E-E10140E04643}" type="slidenum">
              <a:rPr lang="en-US" smtClean="0"/>
              <a:t>13</a:t>
            </a:fld>
            <a:endParaRPr lang="en-US"/>
          </a:p>
        </p:txBody>
      </p:sp>
      <p:graphicFrame>
        <p:nvGraphicFramePr>
          <p:cNvPr id="3" name="Table 2">
            <a:extLst>
              <a:ext uri="{FF2B5EF4-FFF2-40B4-BE49-F238E27FC236}">
                <a16:creationId xmlns:a16="http://schemas.microsoft.com/office/drawing/2014/main" id="{EEE6EA49-BC12-BC3B-6497-1795A1CB0FC7}"/>
              </a:ext>
            </a:extLst>
          </p:cNvPr>
          <p:cNvGraphicFramePr>
            <a:graphicFrameLocks noGrp="1"/>
          </p:cNvGraphicFramePr>
          <p:nvPr>
            <p:extLst>
              <p:ext uri="{D42A27DB-BD31-4B8C-83A1-F6EECF244321}">
                <p14:modId xmlns:p14="http://schemas.microsoft.com/office/powerpoint/2010/main" val="2259626936"/>
              </p:ext>
            </p:extLst>
          </p:nvPr>
        </p:nvGraphicFramePr>
        <p:xfrm>
          <a:off x="1819275" y="1624262"/>
          <a:ext cx="8553450" cy="4175122"/>
        </p:xfrm>
        <a:graphic>
          <a:graphicData uri="http://schemas.openxmlformats.org/drawingml/2006/table">
            <a:tbl>
              <a:tblPr>
                <a:tableStyleId>{5C22544A-7EE6-4342-B048-85BDC9FD1C3A}</a:tableStyleId>
              </a:tblPr>
              <a:tblGrid>
                <a:gridCol w="4755349">
                  <a:extLst>
                    <a:ext uri="{9D8B030D-6E8A-4147-A177-3AD203B41FA5}">
                      <a16:colId xmlns:a16="http://schemas.microsoft.com/office/drawing/2014/main" val="2352909036"/>
                    </a:ext>
                  </a:extLst>
                </a:gridCol>
                <a:gridCol w="3798101">
                  <a:extLst>
                    <a:ext uri="{9D8B030D-6E8A-4147-A177-3AD203B41FA5}">
                      <a16:colId xmlns:a16="http://schemas.microsoft.com/office/drawing/2014/main" val="2449718095"/>
                    </a:ext>
                  </a:extLst>
                </a:gridCol>
              </a:tblGrid>
              <a:tr h="596446">
                <a:tc>
                  <a:txBody>
                    <a:bodyPr/>
                    <a:lstStyle/>
                    <a:p>
                      <a:pPr algn="l" fontAlgn="b"/>
                      <a:r>
                        <a:rPr lang="en-US" sz="1800" b="1" u="none" strike="noStrike" dirty="0">
                          <a:effectLst/>
                        </a:rPr>
                        <a:t>By Severity</a:t>
                      </a:r>
                      <a:endParaRPr lang="en-US" sz="1800" b="1" i="0" u="none" strike="noStrike" dirty="0">
                        <a:solidFill>
                          <a:srgbClr val="000000"/>
                        </a:solidFill>
                        <a:effectLst/>
                        <a:latin typeface="Aptos Narrow" panose="020B0004020202020204" pitchFamily="34" charset="0"/>
                      </a:endParaRPr>
                    </a:p>
                  </a:txBody>
                  <a:tcPr marL="6350" marR="6350" marT="6350" marB="0" anchor="b">
                    <a:solidFill>
                      <a:schemeClr val="accent2">
                        <a:lumMod val="60000"/>
                        <a:lumOff val="40000"/>
                      </a:schemeClr>
                    </a:solidFill>
                  </a:tcPr>
                </a:tc>
                <a:tc>
                  <a:txBody>
                    <a:bodyPr/>
                    <a:lstStyle/>
                    <a:p>
                      <a:pPr algn="l" fontAlgn="b"/>
                      <a:r>
                        <a:rPr lang="en-US" sz="1800" b="1" u="none" strike="noStrike" dirty="0">
                          <a:effectLst/>
                        </a:rPr>
                        <a:t>Detections</a:t>
                      </a:r>
                      <a:endParaRPr lang="en-US" sz="1800" b="1" i="0" u="none" strike="noStrike" dirty="0">
                        <a:solidFill>
                          <a:srgbClr val="000000"/>
                        </a:solidFill>
                        <a:effectLst/>
                        <a:latin typeface="Aptos Narrow" panose="020B0004020202020204" pitchFamily="34" charset="0"/>
                      </a:endParaRPr>
                    </a:p>
                  </a:txBody>
                  <a:tcPr marL="6350" marR="6350" marT="6350" marB="0" anchor="b">
                    <a:solidFill>
                      <a:schemeClr val="accent2">
                        <a:lumMod val="60000"/>
                        <a:lumOff val="40000"/>
                      </a:schemeClr>
                    </a:solidFill>
                  </a:tcPr>
                </a:tc>
                <a:extLst>
                  <a:ext uri="{0D108BD9-81ED-4DB2-BD59-A6C34878D82A}">
                    <a16:rowId xmlns:a16="http://schemas.microsoft.com/office/drawing/2014/main" val="3012285284"/>
                  </a:ext>
                </a:extLst>
              </a:tr>
              <a:tr h="596446">
                <a:tc>
                  <a:txBody>
                    <a:bodyPr/>
                    <a:lstStyle/>
                    <a:p>
                      <a:pPr algn="l" fontAlgn="b"/>
                      <a:r>
                        <a:rPr lang="en-US" sz="1800" b="1" u="none" strike="noStrike" dirty="0">
                          <a:effectLst/>
                        </a:rPr>
                        <a:t>Critical</a:t>
                      </a:r>
                      <a:endParaRPr lang="en-US" sz="1800" b="1"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b="1" u="none" strike="noStrike">
                          <a:effectLst/>
                        </a:rPr>
                        <a:t>14</a:t>
                      </a:r>
                      <a:endParaRPr lang="en-US" sz="1800" b="1"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310284889"/>
                  </a:ext>
                </a:extLst>
              </a:tr>
              <a:tr h="596446">
                <a:tc>
                  <a:txBody>
                    <a:bodyPr/>
                    <a:lstStyle/>
                    <a:p>
                      <a:pPr algn="l" fontAlgn="b"/>
                      <a:r>
                        <a:rPr lang="en-US" sz="1800" b="1" u="none" strike="noStrike" dirty="0">
                          <a:effectLst/>
                        </a:rPr>
                        <a:t>High</a:t>
                      </a:r>
                      <a:endParaRPr lang="en-US" sz="1800" b="1"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b="1" u="none" strike="noStrike">
                          <a:effectLst/>
                        </a:rPr>
                        <a:t>475</a:t>
                      </a:r>
                      <a:endParaRPr lang="en-US" sz="1800" b="1"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565536610"/>
                  </a:ext>
                </a:extLst>
              </a:tr>
              <a:tr h="596446">
                <a:tc>
                  <a:txBody>
                    <a:bodyPr/>
                    <a:lstStyle/>
                    <a:p>
                      <a:pPr algn="l" fontAlgn="b"/>
                      <a:r>
                        <a:rPr lang="en-US" sz="1800" b="1" u="none" strike="noStrike" dirty="0">
                          <a:effectLst/>
                        </a:rPr>
                        <a:t>Medium</a:t>
                      </a:r>
                      <a:endParaRPr lang="en-US" sz="1800" b="1"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b="1" u="none" strike="noStrike" dirty="0">
                          <a:effectLst/>
                        </a:rPr>
                        <a:t>223</a:t>
                      </a:r>
                      <a:endParaRPr lang="en-US" sz="18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4209754586"/>
                  </a:ext>
                </a:extLst>
              </a:tr>
              <a:tr h="596446">
                <a:tc>
                  <a:txBody>
                    <a:bodyPr/>
                    <a:lstStyle/>
                    <a:p>
                      <a:pPr algn="l" fontAlgn="b"/>
                      <a:r>
                        <a:rPr lang="en-US" sz="1800" b="1" u="none" strike="noStrike">
                          <a:effectLst/>
                        </a:rPr>
                        <a:t>Low</a:t>
                      </a:r>
                      <a:endParaRPr lang="en-US" sz="18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b="1" u="none" strike="noStrike" dirty="0">
                          <a:effectLst/>
                        </a:rPr>
                        <a:t>11072</a:t>
                      </a:r>
                      <a:endParaRPr lang="en-US" sz="18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64762275"/>
                  </a:ext>
                </a:extLst>
              </a:tr>
              <a:tr h="596446">
                <a:tc>
                  <a:txBody>
                    <a:bodyPr/>
                    <a:lstStyle/>
                    <a:p>
                      <a:pPr algn="l" fontAlgn="b"/>
                      <a:r>
                        <a:rPr lang="en-US" sz="1800" b="1" u="none" strike="noStrike">
                          <a:effectLst/>
                        </a:rPr>
                        <a:t>Informational</a:t>
                      </a:r>
                      <a:endParaRPr lang="en-US" sz="18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b="1" u="none" strike="noStrike" dirty="0">
                          <a:effectLst/>
                        </a:rPr>
                        <a:t>301</a:t>
                      </a:r>
                      <a:endParaRPr lang="en-US" sz="18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780629135"/>
                  </a:ext>
                </a:extLst>
              </a:tr>
              <a:tr h="596446">
                <a:tc>
                  <a:txBody>
                    <a:bodyPr/>
                    <a:lstStyle/>
                    <a:p>
                      <a:pPr algn="l" fontAlgn="b"/>
                      <a:r>
                        <a:rPr lang="en-US" sz="1800" b="1" u="none" strike="noStrike">
                          <a:effectLst/>
                        </a:rPr>
                        <a:t>Total</a:t>
                      </a:r>
                      <a:endParaRPr lang="en-US" sz="18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b="1" u="none" strike="noStrike" dirty="0">
                          <a:effectLst/>
                        </a:rPr>
                        <a:t>12085</a:t>
                      </a:r>
                      <a:endParaRPr lang="en-US" sz="18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691030160"/>
                  </a:ext>
                </a:extLst>
              </a:tr>
            </a:tbl>
          </a:graphicData>
        </a:graphic>
      </p:graphicFrame>
    </p:spTree>
    <p:extLst>
      <p:ext uri="{BB962C8B-B14F-4D97-AF65-F5344CB8AC3E}">
        <p14:creationId xmlns:p14="http://schemas.microsoft.com/office/powerpoint/2010/main" val="3347684007"/>
      </p:ext>
    </p:extLst>
  </p:cSld>
  <p:clrMapOvr>
    <a:masterClrMapping/>
  </p:clrMapOvr>
  <mc:AlternateContent xmlns:mc="http://schemas.openxmlformats.org/markup-compatibility/2006" xmlns:p14="http://schemas.microsoft.com/office/powerpoint/2010/main">
    <mc:Choice Requires="p14">
      <p:transition spd="slow" p14:dur="2000" advTm="20890"/>
    </mc:Choice>
    <mc:Fallback xmlns="">
      <p:transition spd="slow" advTm="2089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A4CDC-0E66-7039-CA73-A084E21408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8D95D9-BA7B-DEA6-C4F2-75A6CFB89407}"/>
              </a:ext>
            </a:extLst>
          </p:cNvPr>
          <p:cNvSpPr>
            <a:spLocks noGrp="1"/>
          </p:cNvSpPr>
          <p:nvPr>
            <p:ph type="title"/>
          </p:nvPr>
        </p:nvSpPr>
        <p:spPr/>
        <p:txBody>
          <a:bodyPr>
            <a:normAutofit fontScale="90000"/>
          </a:bodyPr>
          <a:lstStyle/>
          <a:p>
            <a:pPr algn="ctr"/>
            <a:r>
              <a:rPr lang="en-US" dirty="0"/>
              <a:t>Managed Detection and Response Metrics – Past 90 Days</a:t>
            </a:r>
            <a:endParaRPr lang="en-US" b="1" dirty="0"/>
          </a:p>
        </p:txBody>
      </p:sp>
      <p:sp>
        <p:nvSpPr>
          <p:cNvPr id="6" name="Slide Number Placeholder 5">
            <a:extLst>
              <a:ext uri="{FF2B5EF4-FFF2-40B4-BE49-F238E27FC236}">
                <a16:creationId xmlns:a16="http://schemas.microsoft.com/office/drawing/2014/main" id="{7626C87D-2C55-804C-1DAB-A379CC407C01}"/>
              </a:ext>
            </a:extLst>
          </p:cNvPr>
          <p:cNvSpPr>
            <a:spLocks noGrp="1"/>
          </p:cNvSpPr>
          <p:nvPr>
            <p:ph type="sldNum" sz="quarter" idx="12"/>
          </p:nvPr>
        </p:nvSpPr>
        <p:spPr/>
        <p:txBody>
          <a:bodyPr/>
          <a:lstStyle/>
          <a:p>
            <a:fld id="{48F63A3B-78C7-47BE-AE5E-E10140E04643}" type="slidenum">
              <a:rPr lang="en-US" smtClean="0"/>
              <a:t>14</a:t>
            </a:fld>
            <a:endParaRPr lang="en-US"/>
          </a:p>
        </p:txBody>
      </p:sp>
      <p:graphicFrame>
        <p:nvGraphicFramePr>
          <p:cNvPr id="4" name="Table 3">
            <a:extLst>
              <a:ext uri="{FF2B5EF4-FFF2-40B4-BE49-F238E27FC236}">
                <a16:creationId xmlns:a16="http://schemas.microsoft.com/office/drawing/2014/main" id="{F35B1AB2-9565-F4B1-22C2-B1E2337A701D}"/>
              </a:ext>
            </a:extLst>
          </p:cNvPr>
          <p:cNvGraphicFramePr>
            <a:graphicFrameLocks noGrp="1"/>
          </p:cNvGraphicFramePr>
          <p:nvPr>
            <p:extLst>
              <p:ext uri="{D42A27DB-BD31-4B8C-83A1-F6EECF244321}">
                <p14:modId xmlns:p14="http://schemas.microsoft.com/office/powerpoint/2010/main" val="2843498768"/>
              </p:ext>
            </p:extLst>
          </p:nvPr>
        </p:nvGraphicFramePr>
        <p:xfrm>
          <a:off x="838200" y="1555750"/>
          <a:ext cx="6349453" cy="4667250"/>
        </p:xfrm>
        <a:graphic>
          <a:graphicData uri="http://schemas.openxmlformats.org/drawingml/2006/table">
            <a:tbl>
              <a:tblPr>
                <a:tableStyleId>{5C22544A-7EE6-4342-B048-85BDC9FD1C3A}</a:tableStyleId>
              </a:tblPr>
              <a:tblGrid>
                <a:gridCol w="3387123">
                  <a:extLst>
                    <a:ext uri="{9D8B030D-6E8A-4147-A177-3AD203B41FA5}">
                      <a16:colId xmlns:a16="http://schemas.microsoft.com/office/drawing/2014/main" val="3460716542"/>
                    </a:ext>
                  </a:extLst>
                </a:gridCol>
                <a:gridCol w="2962330">
                  <a:extLst>
                    <a:ext uri="{9D8B030D-6E8A-4147-A177-3AD203B41FA5}">
                      <a16:colId xmlns:a16="http://schemas.microsoft.com/office/drawing/2014/main" val="1053581669"/>
                    </a:ext>
                  </a:extLst>
                </a:gridCol>
              </a:tblGrid>
              <a:tr h="277044">
                <a:tc>
                  <a:txBody>
                    <a:bodyPr/>
                    <a:lstStyle/>
                    <a:p>
                      <a:pPr algn="l" fontAlgn="b"/>
                      <a:r>
                        <a:rPr lang="en-US" sz="2000" b="1" u="none" strike="noStrike" dirty="0">
                          <a:effectLst/>
                        </a:rPr>
                        <a:t>Tactics</a:t>
                      </a:r>
                      <a:endParaRPr lang="en-US" sz="2000" b="1"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r>
                        <a:rPr lang="en-US" sz="2000" b="1" u="none" strike="noStrike" dirty="0">
                          <a:effectLst/>
                        </a:rPr>
                        <a:t>High and Critical - Alerts</a:t>
                      </a:r>
                      <a:endParaRPr lang="en-US" sz="20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66470224"/>
                  </a:ext>
                </a:extLst>
              </a:tr>
              <a:tr h="277044">
                <a:tc>
                  <a:txBody>
                    <a:bodyPr/>
                    <a:lstStyle/>
                    <a:p>
                      <a:pPr algn="l" fontAlgn="b"/>
                      <a:r>
                        <a:rPr lang="en-US" sz="2000" u="none" strike="noStrike" dirty="0">
                          <a:effectLst/>
                        </a:rPr>
                        <a:t>Command and Control</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n-US" sz="2000" u="none" strike="noStrike" dirty="0">
                          <a:effectLst/>
                        </a:rPr>
                        <a:t>26</a:t>
                      </a:r>
                      <a:endParaRPr lang="en-US" sz="20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179496497"/>
                  </a:ext>
                </a:extLst>
              </a:tr>
              <a:tr h="277044">
                <a:tc>
                  <a:txBody>
                    <a:bodyPr/>
                    <a:lstStyle/>
                    <a:p>
                      <a:pPr algn="l" fontAlgn="b"/>
                      <a:r>
                        <a:rPr lang="en-US" sz="2000" u="none" strike="noStrike" dirty="0">
                          <a:effectLst/>
                          <a:highlight>
                            <a:srgbClr val="FFFF00"/>
                          </a:highlight>
                        </a:rPr>
                        <a:t>Credential Access</a:t>
                      </a:r>
                      <a:endParaRPr lang="en-US" sz="2000" b="0" i="0" u="none" strike="noStrike" dirty="0">
                        <a:solidFill>
                          <a:srgbClr val="000000"/>
                        </a:solidFill>
                        <a:effectLst/>
                        <a:highlight>
                          <a:srgbClr val="FFFF00"/>
                        </a:highlight>
                        <a:latin typeface="Aptos Narrow" panose="020B0004020202020204" pitchFamily="34" charset="0"/>
                      </a:endParaRPr>
                    </a:p>
                  </a:txBody>
                  <a:tcPr marL="6350" marR="6350" marT="6350" marB="0" anchor="b"/>
                </a:tc>
                <a:tc>
                  <a:txBody>
                    <a:bodyPr/>
                    <a:lstStyle/>
                    <a:p>
                      <a:pPr algn="r" fontAlgn="b"/>
                      <a:r>
                        <a:rPr lang="en-US" sz="2000" u="none" strike="noStrike" dirty="0">
                          <a:effectLst/>
                          <a:highlight>
                            <a:srgbClr val="FFFF00"/>
                          </a:highlight>
                        </a:rPr>
                        <a:t>98</a:t>
                      </a:r>
                      <a:endParaRPr lang="en-US" sz="2000" b="0" i="0" u="none" strike="noStrike" dirty="0">
                        <a:solidFill>
                          <a:srgbClr val="000000"/>
                        </a:solidFill>
                        <a:effectLst/>
                        <a:highlight>
                          <a:srgbClr val="FFFF00"/>
                        </a:highlight>
                        <a:latin typeface="Aptos Narrow" panose="020B0004020202020204" pitchFamily="34" charset="0"/>
                      </a:endParaRPr>
                    </a:p>
                  </a:txBody>
                  <a:tcPr marL="6350" marR="6350" marT="6350" marB="0" anchor="b"/>
                </a:tc>
                <a:extLst>
                  <a:ext uri="{0D108BD9-81ED-4DB2-BD59-A6C34878D82A}">
                    <a16:rowId xmlns:a16="http://schemas.microsoft.com/office/drawing/2014/main" val="1068414315"/>
                  </a:ext>
                </a:extLst>
              </a:tr>
              <a:tr h="277044">
                <a:tc>
                  <a:txBody>
                    <a:bodyPr/>
                    <a:lstStyle/>
                    <a:p>
                      <a:pPr algn="l" fontAlgn="b"/>
                      <a:r>
                        <a:rPr lang="en-US" sz="2000" u="none" strike="noStrike">
                          <a:effectLst/>
                        </a:rPr>
                        <a:t>Custom Intelligence</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2000" u="none" strike="noStrike">
                          <a:effectLst/>
                        </a:rPr>
                        <a:t>4</a:t>
                      </a:r>
                      <a:endParaRPr lang="en-US" sz="20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636399564"/>
                  </a:ext>
                </a:extLst>
              </a:tr>
              <a:tr h="277044">
                <a:tc>
                  <a:txBody>
                    <a:bodyPr/>
                    <a:lstStyle/>
                    <a:p>
                      <a:pPr algn="l" fontAlgn="b"/>
                      <a:r>
                        <a:rPr lang="en-US" sz="2000" u="none" strike="noStrike" dirty="0">
                          <a:effectLst/>
                          <a:highlight>
                            <a:srgbClr val="FFFF00"/>
                          </a:highlight>
                        </a:rPr>
                        <a:t>Defense Evasion</a:t>
                      </a:r>
                      <a:endParaRPr lang="en-US" sz="2000" b="0" i="0" u="none" strike="noStrike" dirty="0">
                        <a:solidFill>
                          <a:srgbClr val="000000"/>
                        </a:solidFill>
                        <a:effectLst/>
                        <a:highlight>
                          <a:srgbClr val="FFFF00"/>
                        </a:highlight>
                        <a:latin typeface="Aptos Narrow" panose="020B0004020202020204" pitchFamily="34" charset="0"/>
                      </a:endParaRPr>
                    </a:p>
                  </a:txBody>
                  <a:tcPr marL="6350" marR="6350" marT="6350" marB="0" anchor="b"/>
                </a:tc>
                <a:tc>
                  <a:txBody>
                    <a:bodyPr/>
                    <a:lstStyle/>
                    <a:p>
                      <a:pPr algn="r" fontAlgn="b"/>
                      <a:r>
                        <a:rPr lang="en-US" sz="2000" u="none" strike="noStrike" dirty="0">
                          <a:effectLst/>
                          <a:highlight>
                            <a:srgbClr val="FFFF00"/>
                          </a:highlight>
                        </a:rPr>
                        <a:t>151</a:t>
                      </a:r>
                      <a:endParaRPr lang="en-US" sz="2000" b="0" i="0" u="none" strike="noStrike" dirty="0">
                        <a:solidFill>
                          <a:srgbClr val="000000"/>
                        </a:solidFill>
                        <a:effectLst/>
                        <a:highlight>
                          <a:srgbClr val="FFFF00"/>
                        </a:highlight>
                        <a:latin typeface="Aptos Narrow" panose="020B0004020202020204" pitchFamily="34" charset="0"/>
                      </a:endParaRPr>
                    </a:p>
                  </a:txBody>
                  <a:tcPr marL="6350" marR="6350" marT="6350" marB="0" anchor="b"/>
                </a:tc>
                <a:extLst>
                  <a:ext uri="{0D108BD9-81ED-4DB2-BD59-A6C34878D82A}">
                    <a16:rowId xmlns:a16="http://schemas.microsoft.com/office/drawing/2014/main" val="3971509514"/>
                  </a:ext>
                </a:extLst>
              </a:tr>
              <a:tr h="277044">
                <a:tc>
                  <a:txBody>
                    <a:bodyPr/>
                    <a:lstStyle/>
                    <a:p>
                      <a:pPr algn="l" fontAlgn="b"/>
                      <a:r>
                        <a:rPr lang="en-US" sz="2000" u="none" strike="noStrike" dirty="0">
                          <a:effectLst/>
                          <a:highlight>
                            <a:srgbClr val="FFFF00"/>
                          </a:highlight>
                        </a:rPr>
                        <a:t>Execution</a:t>
                      </a:r>
                      <a:endParaRPr lang="en-US" sz="2000" b="0" i="0" u="none" strike="noStrike" dirty="0">
                        <a:solidFill>
                          <a:srgbClr val="000000"/>
                        </a:solidFill>
                        <a:effectLst/>
                        <a:highlight>
                          <a:srgbClr val="FFFF00"/>
                        </a:highlight>
                        <a:latin typeface="Aptos Narrow" panose="020B0004020202020204" pitchFamily="34" charset="0"/>
                      </a:endParaRPr>
                    </a:p>
                  </a:txBody>
                  <a:tcPr marL="6350" marR="6350" marT="6350" marB="0" anchor="b"/>
                </a:tc>
                <a:tc>
                  <a:txBody>
                    <a:bodyPr/>
                    <a:lstStyle/>
                    <a:p>
                      <a:pPr algn="r" fontAlgn="b"/>
                      <a:r>
                        <a:rPr lang="en-US" sz="2000" u="none" strike="noStrike" dirty="0">
                          <a:effectLst/>
                          <a:highlight>
                            <a:srgbClr val="FFFF00"/>
                          </a:highlight>
                        </a:rPr>
                        <a:t>69</a:t>
                      </a:r>
                      <a:endParaRPr lang="en-US" sz="2000" b="0" i="0" u="none" strike="noStrike" dirty="0">
                        <a:solidFill>
                          <a:srgbClr val="000000"/>
                        </a:solidFill>
                        <a:effectLst/>
                        <a:highlight>
                          <a:srgbClr val="FFFF00"/>
                        </a:highlight>
                        <a:latin typeface="Aptos Narrow" panose="020B0004020202020204" pitchFamily="34" charset="0"/>
                      </a:endParaRPr>
                    </a:p>
                  </a:txBody>
                  <a:tcPr marL="6350" marR="6350" marT="6350" marB="0" anchor="b"/>
                </a:tc>
                <a:extLst>
                  <a:ext uri="{0D108BD9-81ED-4DB2-BD59-A6C34878D82A}">
                    <a16:rowId xmlns:a16="http://schemas.microsoft.com/office/drawing/2014/main" val="1910646042"/>
                  </a:ext>
                </a:extLst>
              </a:tr>
              <a:tr h="277044">
                <a:tc>
                  <a:txBody>
                    <a:bodyPr/>
                    <a:lstStyle/>
                    <a:p>
                      <a:pPr algn="l" fontAlgn="b"/>
                      <a:r>
                        <a:rPr lang="en-US" sz="2000" u="none" strike="noStrike">
                          <a:effectLst/>
                        </a:rPr>
                        <a:t>Exploit</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2000" u="none" strike="noStrike">
                          <a:effectLst/>
                        </a:rPr>
                        <a:t>2</a:t>
                      </a:r>
                      <a:endParaRPr lang="en-US" sz="20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339016136"/>
                  </a:ext>
                </a:extLst>
              </a:tr>
              <a:tr h="277044">
                <a:tc>
                  <a:txBody>
                    <a:bodyPr/>
                    <a:lstStyle/>
                    <a:p>
                      <a:pPr algn="l" fontAlgn="b"/>
                      <a:r>
                        <a:rPr lang="en-US" sz="2000" u="none" strike="noStrike">
                          <a:effectLst/>
                        </a:rPr>
                        <a:t>Falcon Intel</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2000" u="none" strike="noStrike">
                          <a:effectLst/>
                        </a:rPr>
                        <a:t>48</a:t>
                      </a:r>
                      <a:endParaRPr lang="en-US" sz="20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051990991"/>
                  </a:ext>
                </a:extLst>
              </a:tr>
              <a:tr h="277044">
                <a:tc>
                  <a:txBody>
                    <a:bodyPr/>
                    <a:lstStyle/>
                    <a:p>
                      <a:pPr algn="l" fontAlgn="b"/>
                      <a:r>
                        <a:rPr lang="en-US" sz="2000" u="none" strike="noStrike">
                          <a:effectLst/>
                        </a:rPr>
                        <a:t>Falcon Overwatch</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2000" u="none" strike="noStrike">
                          <a:effectLst/>
                        </a:rPr>
                        <a:t>3</a:t>
                      </a:r>
                      <a:endParaRPr lang="en-US" sz="20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616735241"/>
                  </a:ext>
                </a:extLst>
              </a:tr>
              <a:tr h="277044">
                <a:tc>
                  <a:txBody>
                    <a:bodyPr/>
                    <a:lstStyle/>
                    <a:p>
                      <a:pPr algn="l" fontAlgn="b"/>
                      <a:r>
                        <a:rPr lang="en-US" sz="2000" u="none" strike="noStrike">
                          <a:effectLst/>
                        </a:rPr>
                        <a:t>Impact</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2000" u="none" strike="noStrike">
                          <a:effectLst/>
                        </a:rPr>
                        <a:t>25</a:t>
                      </a:r>
                      <a:endParaRPr lang="en-US" sz="20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560574023"/>
                  </a:ext>
                </a:extLst>
              </a:tr>
              <a:tr h="277044">
                <a:tc>
                  <a:txBody>
                    <a:bodyPr/>
                    <a:lstStyle/>
                    <a:p>
                      <a:pPr algn="l" fontAlgn="b"/>
                      <a:r>
                        <a:rPr lang="en-US" sz="2000" u="none" strike="noStrike">
                          <a:effectLst/>
                        </a:rPr>
                        <a:t>Machine Learning</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2000" u="none" strike="noStrike">
                          <a:effectLst/>
                        </a:rPr>
                        <a:t>54</a:t>
                      </a:r>
                      <a:endParaRPr lang="en-US" sz="20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192869273"/>
                  </a:ext>
                </a:extLst>
              </a:tr>
              <a:tr h="277044">
                <a:tc>
                  <a:txBody>
                    <a:bodyPr/>
                    <a:lstStyle/>
                    <a:p>
                      <a:pPr algn="l" fontAlgn="b"/>
                      <a:r>
                        <a:rPr lang="en-US" sz="2000" u="none" strike="noStrike">
                          <a:effectLst/>
                        </a:rPr>
                        <a:t>Malware</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2000" u="none" strike="noStrike">
                          <a:effectLst/>
                        </a:rPr>
                        <a:t>5</a:t>
                      </a:r>
                      <a:endParaRPr lang="en-US" sz="20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028460941"/>
                  </a:ext>
                </a:extLst>
              </a:tr>
              <a:tr h="277044">
                <a:tc>
                  <a:txBody>
                    <a:bodyPr/>
                    <a:lstStyle/>
                    <a:p>
                      <a:pPr algn="l" fontAlgn="b"/>
                      <a:r>
                        <a:rPr lang="en-US" sz="2000" u="none" strike="noStrike">
                          <a:effectLst/>
                        </a:rPr>
                        <a:t>Persistence</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2000" u="none" strike="noStrike">
                          <a:effectLst/>
                        </a:rPr>
                        <a:t>11</a:t>
                      </a:r>
                      <a:endParaRPr lang="en-US" sz="20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521801546"/>
                  </a:ext>
                </a:extLst>
              </a:tr>
              <a:tr h="277044">
                <a:tc>
                  <a:txBody>
                    <a:bodyPr/>
                    <a:lstStyle/>
                    <a:p>
                      <a:pPr algn="l" fontAlgn="b"/>
                      <a:r>
                        <a:rPr lang="en-US" sz="2000" u="none" strike="noStrike">
                          <a:effectLst/>
                        </a:rPr>
                        <a:t>Post Exploit</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2000" u="none" strike="noStrike">
                          <a:effectLst/>
                        </a:rPr>
                        <a:t>3</a:t>
                      </a:r>
                      <a:endParaRPr lang="en-US" sz="20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407997359"/>
                  </a:ext>
                </a:extLst>
              </a:tr>
              <a:tr h="277044">
                <a:tc>
                  <a:txBody>
                    <a:bodyPr/>
                    <a:lstStyle/>
                    <a:p>
                      <a:pPr algn="l" fontAlgn="b"/>
                      <a:r>
                        <a:rPr lang="en-US" sz="2000" u="none" strike="noStrike">
                          <a:effectLst/>
                        </a:rPr>
                        <a:t>Privilege Escalation</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2000" u="none" strike="noStrike" dirty="0">
                          <a:effectLst/>
                        </a:rPr>
                        <a:t>4</a:t>
                      </a:r>
                      <a:endParaRPr lang="en-US" sz="20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208406247"/>
                  </a:ext>
                </a:extLst>
              </a:tr>
            </a:tbl>
          </a:graphicData>
        </a:graphic>
      </p:graphicFrame>
      <p:sp>
        <p:nvSpPr>
          <p:cNvPr id="5" name="TextBox 4">
            <a:extLst>
              <a:ext uri="{FF2B5EF4-FFF2-40B4-BE49-F238E27FC236}">
                <a16:creationId xmlns:a16="http://schemas.microsoft.com/office/drawing/2014/main" id="{BE13C4AD-64CE-D05A-7F60-15C296DF33AB}"/>
              </a:ext>
            </a:extLst>
          </p:cNvPr>
          <p:cNvSpPr txBox="1"/>
          <p:nvPr/>
        </p:nvSpPr>
        <p:spPr>
          <a:xfrm>
            <a:off x="7733719" y="1555750"/>
            <a:ext cx="4314825" cy="984885"/>
          </a:xfrm>
          <a:prstGeom prst="rect">
            <a:avLst/>
          </a:prstGeom>
          <a:noFill/>
        </p:spPr>
        <p:txBody>
          <a:bodyPr wrap="square" rtlCol="0">
            <a:spAutoFit/>
          </a:bodyPr>
          <a:lstStyle/>
          <a:p>
            <a:r>
              <a:rPr lang="en-US" sz="2000" dirty="0"/>
              <a:t>Tactics Based on CrowdStrike and </a:t>
            </a:r>
            <a:r>
              <a:rPr lang="en-US" sz="2000" dirty="0" err="1">
                <a:hlinkClick r:id="rId3"/>
              </a:rPr>
              <a:t>Mitre</a:t>
            </a:r>
            <a:r>
              <a:rPr lang="en-US" sz="2000" dirty="0">
                <a:hlinkClick r:id="rId3"/>
              </a:rPr>
              <a:t> </a:t>
            </a:r>
            <a:r>
              <a:rPr lang="en-US" sz="2000" dirty="0" err="1">
                <a:hlinkClick r:id="rId3"/>
              </a:rPr>
              <a:t>Att&amp;ck</a:t>
            </a:r>
            <a:r>
              <a:rPr lang="en-US" sz="2000" dirty="0">
                <a:hlinkClick r:id="rId3"/>
              </a:rPr>
              <a:t> Framework</a:t>
            </a:r>
            <a:endParaRPr lang="en-US" sz="2000" dirty="0"/>
          </a:p>
          <a:p>
            <a:endParaRPr lang="en-US" dirty="0"/>
          </a:p>
        </p:txBody>
      </p:sp>
    </p:spTree>
    <p:extLst>
      <p:ext uri="{BB962C8B-B14F-4D97-AF65-F5344CB8AC3E}">
        <p14:creationId xmlns:p14="http://schemas.microsoft.com/office/powerpoint/2010/main" val="2260055014"/>
      </p:ext>
    </p:extLst>
  </p:cSld>
  <p:clrMapOvr>
    <a:masterClrMapping/>
  </p:clrMapOvr>
  <mc:AlternateContent xmlns:mc="http://schemas.openxmlformats.org/markup-compatibility/2006" xmlns:p14="http://schemas.microsoft.com/office/powerpoint/2010/main">
    <mc:Choice Requires="p14">
      <p:transition spd="slow" p14:dur="2000" advTm="20890"/>
    </mc:Choice>
    <mc:Fallback xmlns="">
      <p:transition spd="slow" advTm="2089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98F97-1DD8-CF63-3382-19ADC9D10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DAAEBF-35AC-FD10-8202-70F2766F9D41}"/>
              </a:ext>
            </a:extLst>
          </p:cNvPr>
          <p:cNvSpPr>
            <a:spLocks noGrp="1"/>
          </p:cNvSpPr>
          <p:nvPr>
            <p:ph type="title"/>
          </p:nvPr>
        </p:nvSpPr>
        <p:spPr/>
        <p:txBody>
          <a:bodyPr>
            <a:normAutofit/>
          </a:bodyPr>
          <a:lstStyle/>
          <a:p>
            <a:pPr algn="ctr"/>
            <a:r>
              <a:rPr lang="en-US" dirty="0"/>
              <a:t>Tactics: Defense Evasion</a:t>
            </a:r>
            <a:endParaRPr lang="en-US" b="1" dirty="0"/>
          </a:p>
        </p:txBody>
      </p:sp>
      <p:sp>
        <p:nvSpPr>
          <p:cNvPr id="6" name="Slide Number Placeholder 5">
            <a:extLst>
              <a:ext uri="{FF2B5EF4-FFF2-40B4-BE49-F238E27FC236}">
                <a16:creationId xmlns:a16="http://schemas.microsoft.com/office/drawing/2014/main" id="{5FD707DD-559E-B01B-B3BB-527A47D0E6C6}"/>
              </a:ext>
            </a:extLst>
          </p:cNvPr>
          <p:cNvSpPr>
            <a:spLocks noGrp="1"/>
          </p:cNvSpPr>
          <p:nvPr>
            <p:ph type="sldNum" sz="quarter" idx="12"/>
          </p:nvPr>
        </p:nvSpPr>
        <p:spPr/>
        <p:txBody>
          <a:bodyPr/>
          <a:lstStyle/>
          <a:p>
            <a:fld id="{48F63A3B-78C7-47BE-AE5E-E10140E04643}" type="slidenum">
              <a:rPr lang="en-US" smtClean="0"/>
              <a:t>15</a:t>
            </a:fld>
            <a:endParaRPr lang="en-US"/>
          </a:p>
        </p:txBody>
      </p:sp>
      <p:sp>
        <p:nvSpPr>
          <p:cNvPr id="5" name="TextBox 4">
            <a:extLst>
              <a:ext uri="{FF2B5EF4-FFF2-40B4-BE49-F238E27FC236}">
                <a16:creationId xmlns:a16="http://schemas.microsoft.com/office/drawing/2014/main" id="{FBCF6807-3093-B611-DD1F-AC0A753E9577}"/>
              </a:ext>
            </a:extLst>
          </p:cNvPr>
          <p:cNvSpPr txBox="1"/>
          <p:nvPr/>
        </p:nvSpPr>
        <p:spPr>
          <a:xfrm>
            <a:off x="466144" y="1727200"/>
            <a:ext cx="11297231" cy="3754874"/>
          </a:xfrm>
          <a:prstGeom prst="rect">
            <a:avLst/>
          </a:prstGeom>
          <a:noFill/>
        </p:spPr>
        <p:txBody>
          <a:bodyPr wrap="square" rtlCol="0">
            <a:spAutoFit/>
          </a:bodyPr>
          <a:lstStyle/>
          <a:p>
            <a:r>
              <a:rPr lang="en-US" sz="2000" b="1" dirty="0"/>
              <a:t>Defense Evasion: </a:t>
            </a:r>
            <a:r>
              <a:rPr lang="en-US" sz="2000" dirty="0"/>
              <a:t>Techniques that hide malicious activity or frustrate detection, obfuscation, disabling security controls</a:t>
            </a:r>
          </a:p>
          <a:p>
            <a:endParaRPr lang="en-US" sz="2000" dirty="0"/>
          </a:p>
          <a:p>
            <a:r>
              <a:rPr lang="en-US" sz="2000" u="sng" dirty="0"/>
              <a:t>Node.js Malware Variant: </a:t>
            </a:r>
            <a:r>
              <a:rPr lang="en-US" sz="2000" dirty="0"/>
              <a:t>On October 8</a:t>
            </a:r>
            <a:r>
              <a:rPr lang="en-US" sz="2000" baseline="30000" dirty="0"/>
              <a:t>th</a:t>
            </a:r>
            <a:r>
              <a:rPr lang="en-US" sz="2000" dirty="0"/>
              <a:t>, 2025, MNIT detected a potentially new Node.js malware variant. Node.js is a legitimate open-source JavaScript runtime environment used by developers to run JavaScript on servers or desktops, not just web browsers. Threat actors have been observed misusing Node.js to disguise malware as legitimate processes to evade security defenses. </a:t>
            </a:r>
          </a:p>
          <a:p>
            <a:endParaRPr lang="en-US" sz="2000" dirty="0"/>
          </a:p>
          <a:p>
            <a:endParaRPr lang="en-US" sz="2000" dirty="0"/>
          </a:p>
          <a:p>
            <a:endParaRPr lang="en-US" sz="2000" dirty="0"/>
          </a:p>
          <a:p>
            <a:endParaRPr lang="en-US" sz="2000" dirty="0"/>
          </a:p>
          <a:p>
            <a:endParaRPr lang="en-US" dirty="0"/>
          </a:p>
        </p:txBody>
      </p:sp>
    </p:spTree>
    <p:extLst>
      <p:ext uri="{BB962C8B-B14F-4D97-AF65-F5344CB8AC3E}">
        <p14:creationId xmlns:p14="http://schemas.microsoft.com/office/powerpoint/2010/main" val="3226077354"/>
      </p:ext>
    </p:extLst>
  </p:cSld>
  <p:clrMapOvr>
    <a:masterClrMapping/>
  </p:clrMapOvr>
  <mc:AlternateContent xmlns:mc="http://schemas.openxmlformats.org/markup-compatibility/2006">
    <mc:Choice xmlns:p14="http://schemas.microsoft.com/office/powerpoint/2010/main" Requires="p14">
      <p:transition spd="slow" p14:dur="2000" advTm="20890"/>
    </mc:Choice>
    <mc:Fallback>
      <p:transition spd="slow" advTm="2089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1A726-71A4-40E1-A433-BAEAEAAB59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917B6-4034-B579-6784-9937B2084F24}"/>
              </a:ext>
            </a:extLst>
          </p:cNvPr>
          <p:cNvSpPr>
            <a:spLocks noGrp="1"/>
          </p:cNvSpPr>
          <p:nvPr>
            <p:ph type="title"/>
          </p:nvPr>
        </p:nvSpPr>
        <p:spPr/>
        <p:txBody>
          <a:bodyPr>
            <a:normAutofit/>
          </a:bodyPr>
          <a:lstStyle/>
          <a:p>
            <a:pPr algn="ctr"/>
            <a:r>
              <a:rPr lang="en-US" dirty="0"/>
              <a:t>Tactics: Defense Evasion</a:t>
            </a:r>
            <a:endParaRPr lang="en-US" b="1" dirty="0"/>
          </a:p>
        </p:txBody>
      </p:sp>
      <p:sp>
        <p:nvSpPr>
          <p:cNvPr id="6" name="Slide Number Placeholder 5">
            <a:extLst>
              <a:ext uri="{FF2B5EF4-FFF2-40B4-BE49-F238E27FC236}">
                <a16:creationId xmlns:a16="http://schemas.microsoft.com/office/drawing/2014/main" id="{161E3C47-4F48-5966-2AB7-89FCB2F6A3A7}"/>
              </a:ext>
            </a:extLst>
          </p:cNvPr>
          <p:cNvSpPr>
            <a:spLocks noGrp="1"/>
          </p:cNvSpPr>
          <p:nvPr>
            <p:ph type="sldNum" sz="quarter" idx="12"/>
          </p:nvPr>
        </p:nvSpPr>
        <p:spPr/>
        <p:txBody>
          <a:bodyPr/>
          <a:lstStyle/>
          <a:p>
            <a:fld id="{48F63A3B-78C7-47BE-AE5E-E10140E04643}" type="slidenum">
              <a:rPr lang="en-US" smtClean="0"/>
              <a:t>16</a:t>
            </a:fld>
            <a:endParaRPr lang="en-US"/>
          </a:p>
        </p:txBody>
      </p:sp>
      <p:sp>
        <p:nvSpPr>
          <p:cNvPr id="5" name="TextBox 4">
            <a:extLst>
              <a:ext uri="{FF2B5EF4-FFF2-40B4-BE49-F238E27FC236}">
                <a16:creationId xmlns:a16="http://schemas.microsoft.com/office/drawing/2014/main" id="{21BB1D10-A7F2-FD02-A1C2-6CFE597C0F65}"/>
              </a:ext>
            </a:extLst>
          </p:cNvPr>
          <p:cNvSpPr txBox="1"/>
          <p:nvPr/>
        </p:nvSpPr>
        <p:spPr>
          <a:xfrm>
            <a:off x="466144" y="1727200"/>
            <a:ext cx="4839281" cy="5293757"/>
          </a:xfrm>
          <a:prstGeom prst="rect">
            <a:avLst/>
          </a:prstGeom>
          <a:noFill/>
        </p:spPr>
        <p:txBody>
          <a:bodyPr wrap="square" rtlCol="0">
            <a:spAutoFit/>
          </a:bodyPr>
          <a:lstStyle/>
          <a:p>
            <a:r>
              <a:rPr lang="en-US" sz="2000" dirty="0"/>
              <a:t>MNIT detected variant of “</a:t>
            </a:r>
            <a:r>
              <a:rPr lang="en-US" sz="2000" dirty="0" err="1"/>
              <a:t>JustaskJacky</a:t>
            </a:r>
            <a:r>
              <a:rPr lang="en-US" sz="2000" dirty="0"/>
              <a:t>” campaign utilizing node.js malware to harvest data.</a:t>
            </a:r>
          </a:p>
          <a:p>
            <a:endParaRPr lang="en-US" sz="2000" dirty="0"/>
          </a:p>
          <a:p>
            <a:r>
              <a:rPr lang="en-US" sz="2000" dirty="0"/>
              <a:t>Details: </a:t>
            </a:r>
            <a:r>
              <a:rPr lang="en-US" sz="2000" dirty="0" err="1"/>
              <a:t>JustaskJacky</a:t>
            </a:r>
            <a:r>
              <a:rPr lang="en-US" sz="2000" dirty="0"/>
              <a:t> is a fake AI assistant that attempts to trick users into downloading a malicious installer. The installer then drops a malicious copy of node.js which is used to launch a JavaScript data harvester.</a:t>
            </a:r>
          </a:p>
          <a:p>
            <a:endParaRPr lang="en-US" sz="2000" dirty="0"/>
          </a:p>
          <a:p>
            <a:r>
              <a:rPr lang="en-US" sz="2000" u="sng" dirty="0"/>
              <a:t>Impact: </a:t>
            </a:r>
            <a:r>
              <a:rPr lang="en-US" sz="2000" dirty="0"/>
              <a:t> Found in local governments and executive branch environments. Processes blocked and remediated. </a:t>
            </a:r>
          </a:p>
          <a:p>
            <a:endParaRPr lang="en-US" sz="2000" dirty="0"/>
          </a:p>
          <a:p>
            <a:endParaRPr lang="en-US" sz="2000" dirty="0"/>
          </a:p>
          <a:p>
            <a:endParaRPr lang="en-US" dirty="0"/>
          </a:p>
        </p:txBody>
      </p:sp>
      <p:pic>
        <p:nvPicPr>
          <p:cNvPr id="4" name="Picture 3">
            <a:extLst>
              <a:ext uri="{FF2B5EF4-FFF2-40B4-BE49-F238E27FC236}">
                <a16:creationId xmlns:a16="http://schemas.microsoft.com/office/drawing/2014/main" id="{30976C2E-1F18-E3B6-6CBC-C310BF8A27B6}"/>
              </a:ext>
            </a:extLst>
          </p:cNvPr>
          <p:cNvPicPr>
            <a:picLocks noChangeAspect="1"/>
          </p:cNvPicPr>
          <p:nvPr/>
        </p:nvPicPr>
        <p:blipFill>
          <a:blip r:embed="rId3"/>
          <a:stretch>
            <a:fillRect/>
          </a:stretch>
        </p:blipFill>
        <p:spPr>
          <a:xfrm>
            <a:off x="5983118" y="1727200"/>
            <a:ext cx="5947898" cy="4632419"/>
          </a:xfrm>
          <a:prstGeom prst="rect">
            <a:avLst/>
          </a:prstGeom>
        </p:spPr>
      </p:pic>
    </p:spTree>
    <p:extLst>
      <p:ext uri="{BB962C8B-B14F-4D97-AF65-F5344CB8AC3E}">
        <p14:creationId xmlns:p14="http://schemas.microsoft.com/office/powerpoint/2010/main" val="1310825017"/>
      </p:ext>
    </p:extLst>
  </p:cSld>
  <p:clrMapOvr>
    <a:masterClrMapping/>
  </p:clrMapOvr>
  <mc:AlternateContent xmlns:mc="http://schemas.openxmlformats.org/markup-compatibility/2006">
    <mc:Choice xmlns:p14="http://schemas.microsoft.com/office/powerpoint/2010/main" Requires="p14">
      <p:transition spd="slow" p14:dur="2000" advTm="20890"/>
    </mc:Choice>
    <mc:Fallback>
      <p:transition spd="slow" advTm="2089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A1327-A9B3-6F82-FF6D-5B30CA69C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CA5807-EB7D-21DB-A398-2DD68E50A66C}"/>
              </a:ext>
            </a:extLst>
          </p:cNvPr>
          <p:cNvSpPr>
            <a:spLocks noGrp="1"/>
          </p:cNvSpPr>
          <p:nvPr>
            <p:ph type="title"/>
          </p:nvPr>
        </p:nvSpPr>
        <p:spPr/>
        <p:txBody>
          <a:bodyPr>
            <a:normAutofit/>
          </a:bodyPr>
          <a:lstStyle/>
          <a:p>
            <a:pPr algn="ctr"/>
            <a:r>
              <a:rPr lang="en-US" dirty="0"/>
              <a:t>Tactics: Credential Access</a:t>
            </a:r>
            <a:endParaRPr lang="en-US" b="1" dirty="0"/>
          </a:p>
        </p:txBody>
      </p:sp>
      <p:sp>
        <p:nvSpPr>
          <p:cNvPr id="6" name="Slide Number Placeholder 5">
            <a:extLst>
              <a:ext uri="{FF2B5EF4-FFF2-40B4-BE49-F238E27FC236}">
                <a16:creationId xmlns:a16="http://schemas.microsoft.com/office/drawing/2014/main" id="{20068AA9-AB9A-DE0A-7444-95E9C9AD586F}"/>
              </a:ext>
            </a:extLst>
          </p:cNvPr>
          <p:cNvSpPr>
            <a:spLocks noGrp="1"/>
          </p:cNvSpPr>
          <p:nvPr>
            <p:ph type="sldNum" sz="quarter" idx="12"/>
          </p:nvPr>
        </p:nvSpPr>
        <p:spPr/>
        <p:txBody>
          <a:bodyPr/>
          <a:lstStyle/>
          <a:p>
            <a:fld id="{48F63A3B-78C7-47BE-AE5E-E10140E04643}" type="slidenum">
              <a:rPr lang="en-US" smtClean="0"/>
              <a:t>17</a:t>
            </a:fld>
            <a:endParaRPr lang="en-US"/>
          </a:p>
        </p:txBody>
      </p:sp>
      <p:sp>
        <p:nvSpPr>
          <p:cNvPr id="5" name="TextBox 4">
            <a:extLst>
              <a:ext uri="{FF2B5EF4-FFF2-40B4-BE49-F238E27FC236}">
                <a16:creationId xmlns:a16="http://schemas.microsoft.com/office/drawing/2014/main" id="{1AB524A2-AC9C-E910-3B6E-4E6990FB0DCC}"/>
              </a:ext>
            </a:extLst>
          </p:cNvPr>
          <p:cNvSpPr txBox="1"/>
          <p:nvPr/>
        </p:nvSpPr>
        <p:spPr>
          <a:xfrm>
            <a:off x="581025" y="1570195"/>
            <a:ext cx="4943475" cy="3077766"/>
          </a:xfrm>
          <a:prstGeom prst="rect">
            <a:avLst/>
          </a:prstGeom>
          <a:noFill/>
        </p:spPr>
        <p:txBody>
          <a:bodyPr wrap="square" rtlCol="0">
            <a:spAutoFit/>
          </a:bodyPr>
          <a:lstStyle/>
          <a:p>
            <a:r>
              <a:rPr lang="en-US" sz="2000" b="1" dirty="0"/>
              <a:t>Credential Access Attacks: </a:t>
            </a:r>
            <a:r>
              <a:rPr lang="en-US" sz="2000" dirty="0"/>
              <a:t>Techniques used to steal credentials or authentication material (passwords, hashes, tokens, Kerberos tickets) </a:t>
            </a:r>
          </a:p>
          <a:p>
            <a:endParaRPr lang="en-US" sz="2000" dirty="0"/>
          </a:p>
          <a:p>
            <a:pPr marL="285750" indent="-285750">
              <a:buFont typeface="Arial" panose="020B0604020202020204" pitchFamily="34" charset="0"/>
              <a:buChar char="•"/>
            </a:pPr>
            <a:r>
              <a:rPr lang="en-US" sz="2000" dirty="0"/>
              <a:t>Phishing Kits</a:t>
            </a:r>
          </a:p>
          <a:p>
            <a:pPr marL="285750" indent="-285750">
              <a:buFont typeface="Arial" panose="020B0604020202020204" pitchFamily="34" charset="0"/>
              <a:buChar char="•"/>
            </a:pPr>
            <a:r>
              <a:rPr lang="en-US" sz="2000" dirty="0"/>
              <a:t>Credential Harvesting and Fake login pages</a:t>
            </a:r>
          </a:p>
          <a:p>
            <a:pPr marL="285750" indent="-285750">
              <a:buFont typeface="Arial" panose="020B0604020202020204" pitchFamily="34" charset="0"/>
              <a:buChar char="•"/>
            </a:pPr>
            <a:r>
              <a:rPr lang="en-US" sz="2000" dirty="0"/>
              <a:t>Business Compromise Emails</a:t>
            </a:r>
          </a:p>
          <a:p>
            <a:endParaRPr lang="en-US" dirty="0"/>
          </a:p>
          <a:p>
            <a:pPr marL="285750" indent="-285750">
              <a:buFont typeface="Arial" panose="020B0604020202020204" pitchFamily="34" charset="0"/>
              <a:buChar char="•"/>
            </a:pPr>
            <a:endParaRPr lang="en-US" dirty="0"/>
          </a:p>
          <a:p>
            <a:endParaRPr lang="en-US" dirty="0"/>
          </a:p>
        </p:txBody>
      </p:sp>
      <p:pic>
        <p:nvPicPr>
          <p:cNvPr id="7" name="Graphic 6" descr="Fishing with solid fill">
            <a:extLst>
              <a:ext uri="{FF2B5EF4-FFF2-40B4-BE49-F238E27FC236}">
                <a16:creationId xmlns:a16="http://schemas.microsoft.com/office/drawing/2014/main" id="{F40C1812-50B1-EDEF-E160-36F55C79A3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03016" y="1570195"/>
            <a:ext cx="3409950" cy="3409950"/>
          </a:xfrm>
          <a:prstGeom prst="rect">
            <a:avLst/>
          </a:prstGeom>
        </p:spPr>
      </p:pic>
    </p:spTree>
    <p:extLst>
      <p:ext uri="{BB962C8B-B14F-4D97-AF65-F5344CB8AC3E}">
        <p14:creationId xmlns:p14="http://schemas.microsoft.com/office/powerpoint/2010/main" val="1907114277"/>
      </p:ext>
    </p:extLst>
  </p:cSld>
  <p:clrMapOvr>
    <a:masterClrMapping/>
  </p:clrMapOvr>
  <mc:AlternateContent xmlns:mc="http://schemas.openxmlformats.org/markup-compatibility/2006" xmlns:p14="http://schemas.microsoft.com/office/powerpoint/2010/main">
    <mc:Choice Requires="p14">
      <p:transition spd="slow" p14:dur="2000" advTm="20890"/>
    </mc:Choice>
    <mc:Fallback xmlns="">
      <p:transition spd="slow" advTm="2089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46EA9-8423-7EB9-CE15-6E3A29FA6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BABA07-46DC-0191-9DE2-A8969F989727}"/>
              </a:ext>
            </a:extLst>
          </p:cNvPr>
          <p:cNvSpPr>
            <a:spLocks noGrp="1"/>
          </p:cNvSpPr>
          <p:nvPr>
            <p:ph type="title"/>
          </p:nvPr>
        </p:nvSpPr>
        <p:spPr/>
        <p:txBody>
          <a:bodyPr>
            <a:normAutofit/>
          </a:bodyPr>
          <a:lstStyle/>
          <a:p>
            <a:pPr algn="ctr"/>
            <a:r>
              <a:rPr lang="en-US" dirty="0"/>
              <a:t>Tactics: Execution</a:t>
            </a:r>
            <a:endParaRPr lang="en-US" b="1" dirty="0"/>
          </a:p>
        </p:txBody>
      </p:sp>
      <p:sp>
        <p:nvSpPr>
          <p:cNvPr id="6" name="Slide Number Placeholder 5">
            <a:extLst>
              <a:ext uri="{FF2B5EF4-FFF2-40B4-BE49-F238E27FC236}">
                <a16:creationId xmlns:a16="http://schemas.microsoft.com/office/drawing/2014/main" id="{303137DC-1FD3-CDE7-E25D-9EA35BAC8033}"/>
              </a:ext>
            </a:extLst>
          </p:cNvPr>
          <p:cNvSpPr>
            <a:spLocks noGrp="1"/>
          </p:cNvSpPr>
          <p:nvPr>
            <p:ph type="sldNum" sz="quarter" idx="12"/>
          </p:nvPr>
        </p:nvSpPr>
        <p:spPr/>
        <p:txBody>
          <a:bodyPr/>
          <a:lstStyle/>
          <a:p>
            <a:fld id="{48F63A3B-78C7-47BE-AE5E-E10140E04643}" type="slidenum">
              <a:rPr lang="en-US" smtClean="0"/>
              <a:t>18</a:t>
            </a:fld>
            <a:endParaRPr lang="en-US"/>
          </a:p>
        </p:txBody>
      </p:sp>
      <p:sp>
        <p:nvSpPr>
          <p:cNvPr id="5" name="TextBox 4">
            <a:extLst>
              <a:ext uri="{FF2B5EF4-FFF2-40B4-BE49-F238E27FC236}">
                <a16:creationId xmlns:a16="http://schemas.microsoft.com/office/drawing/2014/main" id="{27B39B95-B305-CFD2-8450-FA8E5EF8E4E7}"/>
              </a:ext>
            </a:extLst>
          </p:cNvPr>
          <p:cNvSpPr txBox="1"/>
          <p:nvPr/>
        </p:nvSpPr>
        <p:spPr>
          <a:xfrm>
            <a:off x="466144" y="1727200"/>
            <a:ext cx="5906081" cy="3139321"/>
          </a:xfrm>
          <a:prstGeom prst="rect">
            <a:avLst/>
          </a:prstGeom>
          <a:noFill/>
        </p:spPr>
        <p:txBody>
          <a:bodyPr wrap="square" rtlCol="0">
            <a:spAutoFit/>
          </a:bodyPr>
          <a:lstStyle/>
          <a:p>
            <a:r>
              <a:rPr lang="en-US" sz="2000" b="1" dirty="0"/>
              <a:t>Execution: </a:t>
            </a:r>
            <a:r>
              <a:rPr lang="en-US" sz="2000" dirty="0"/>
              <a:t>Running code or commands on a system (scripts, binaries, scheduled tasks, services). The step where attacker code runs.</a:t>
            </a:r>
          </a:p>
          <a:p>
            <a:endParaRPr lang="en-US" sz="2000" dirty="0"/>
          </a:p>
          <a:p>
            <a:r>
              <a:rPr lang="en-US" sz="2000" u="sng" dirty="0" err="1"/>
              <a:t>Clickfix</a:t>
            </a:r>
            <a:r>
              <a:rPr lang="en-US" sz="2000" u="sng" dirty="0"/>
              <a:t>: </a:t>
            </a:r>
            <a:r>
              <a:rPr lang="en-US" sz="2000" dirty="0"/>
              <a:t>MNIT has observed increase in </a:t>
            </a:r>
            <a:r>
              <a:rPr lang="en-US" sz="2000" dirty="0" err="1"/>
              <a:t>ClickFix</a:t>
            </a:r>
            <a:r>
              <a:rPr lang="en-US" sz="2000" dirty="0"/>
              <a:t> attacks in the state of Minnesota environment. </a:t>
            </a:r>
            <a:r>
              <a:rPr lang="en-US" sz="2000" dirty="0" err="1"/>
              <a:t>Clickfix</a:t>
            </a:r>
            <a:r>
              <a:rPr lang="en-US" sz="2000" dirty="0"/>
              <a:t> is a social engineering technique that attempts to trick users into manually executing malicious code on their own computer. </a:t>
            </a:r>
          </a:p>
          <a:p>
            <a:endParaRPr lang="en-US" dirty="0"/>
          </a:p>
        </p:txBody>
      </p:sp>
      <p:sp>
        <p:nvSpPr>
          <p:cNvPr id="7" name="TextBox 6">
            <a:extLst>
              <a:ext uri="{FF2B5EF4-FFF2-40B4-BE49-F238E27FC236}">
                <a16:creationId xmlns:a16="http://schemas.microsoft.com/office/drawing/2014/main" id="{5F98B8BD-8642-9E4E-AA21-1CBD54660CAA}"/>
              </a:ext>
            </a:extLst>
          </p:cNvPr>
          <p:cNvSpPr txBox="1"/>
          <p:nvPr/>
        </p:nvSpPr>
        <p:spPr>
          <a:xfrm>
            <a:off x="7620555" y="2809857"/>
            <a:ext cx="2359742" cy="1569660"/>
          </a:xfrm>
          <a:prstGeom prst="rect">
            <a:avLst/>
          </a:prstGeom>
          <a:noFill/>
        </p:spPr>
        <p:txBody>
          <a:bodyPr wrap="square" rtlCol="0">
            <a:spAutoFit/>
          </a:bodyPr>
          <a:lstStyle/>
          <a:p>
            <a:r>
              <a:rPr lang="en-US" sz="9600" b="1" dirty="0">
                <a:solidFill>
                  <a:schemeClr val="accent2">
                    <a:lumMod val="75000"/>
                  </a:schemeClr>
                </a:solidFill>
                <a:latin typeface="Arial Rounded MT Bold" panose="020F0704030504030204" pitchFamily="34" charset="0"/>
                <a:ea typeface="ADLaM Display" panose="020F0502020204030204" pitchFamily="2" charset="0"/>
                <a:cs typeface="ADLaM Display" panose="020F0502020204030204" pitchFamily="2" charset="0"/>
              </a:rPr>
              <a:t>FIX</a:t>
            </a:r>
          </a:p>
        </p:txBody>
      </p:sp>
      <p:pic>
        <p:nvPicPr>
          <p:cNvPr id="4" name="Graphic 3" descr="Cursor with solid fill">
            <a:extLst>
              <a:ext uri="{FF2B5EF4-FFF2-40B4-BE49-F238E27FC236}">
                <a16:creationId xmlns:a16="http://schemas.microsoft.com/office/drawing/2014/main" id="{F90DC141-0B38-A847-B421-B80DB6A94F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6473" y="3192857"/>
            <a:ext cx="1651077" cy="1651077"/>
          </a:xfrm>
          <a:prstGeom prst="rect">
            <a:avLst/>
          </a:prstGeom>
        </p:spPr>
      </p:pic>
      <p:sp>
        <p:nvSpPr>
          <p:cNvPr id="8" name="Explosion: 8 Points 7">
            <a:extLst>
              <a:ext uri="{FF2B5EF4-FFF2-40B4-BE49-F238E27FC236}">
                <a16:creationId xmlns:a16="http://schemas.microsoft.com/office/drawing/2014/main" id="{56082150-6BA0-ACB3-AC58-8BB1CABD47A1}"/>
              </a:ext>
            </a:extLst>
          </p:cNvPr>
          <p:cNvSpPr/>
          <p:nvPr/>
        </p:nvSpPr>
        <p:spPr>
          <a:xfrm>
            <a:off x="9051584" y="1428278"/>
            <a:ext cx="2177043" cy="2143125"/>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CLICK</a:t>
            </a:r>
          </a:p>
        </p:txBody>
      </p:sp>
    </p:spTree>
    <p:extLst>
      <p:ext uri="{BB962C8B-B14F-4D97-AF65-F5344CB8AC3E}">
        <p14:creationId xmlns:p14="http://schemas.microsoft.com/office/powerpoint/2010/main" val="1830564338"/>
      </p:ext>
    </p:extLst>
  </p:cSld>
  <p:clrMapOvr>
    <a:masterClrMapping/>
  </p:clrMapOvr>
  <mc:AlternateContent xmlns:mc="http://schemas.openxmlformats.org/markup-compatibility/2006" xmlns:p14="http://schemas.microsoft.com/office/powerpoint/2010/main">
    <mc:Choice Requires="p14">
      <p:transition spd="slow" p14:dur="2000" advTm="20890"/>
    </mc:Choice>
    <mc:Fallback xmlns="">
      <p:transition spd="slow" advTm="2089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BD18B-1934-880F-E29C-954E5C28D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DD10D-F1B2-4313-159F-AF290A9EAE2B}"/>
              </a:ext>
            </a:extLst>
          </p:cNvPr>
          <p:cNvSpPr>
            <a:spLocks noGrp="1"/>
          </p:cNvSpPr>
          <p:nvPr>
            <p:ph type="title"/>
          </p:nvPr>
        </p:nvSpPr>
        <p:spPr/>
        <p:txBody>
          <a:bodyPr>
            <a:normAutofit/>
          </a:bodyPr>
          <a:lstStyle/>
          <a:p>
            <a:pPr algn="ctr"/>
            <a:r>
              <a:rPr lang="en-US" dirty="0"/>
              <a:t>Tactics: Execution</a:t>
            </a:r>
            <a:endParaRPr lang="en-US" b="1" dirty="0"/>
          </a:p>
        </p:txBody>
      </p:sp>
      <p:sp>
        <p:nvSpPr>
          <p:cNvPr id="6" name="Slide Number Placeholder 5">
            <a:extLst>
              <a:ext uri="{FF2B5EF4-FFF2-40B4-BE49-F238E27FC236}">
                <a16:creationId xmlns:a16="http://schemas.microsoft.com/office/drawing/2014/main" id="{8B942018-4445-EC50-978C-42B402805D03}"/>
              </a:ext>
            </a:extLst>
          </p:cNvPr>
          <p:cNvSpPr>
            <a:spLocks noGrp="1"/>
          </p:cNvSpPr>
          <p:nvPr>
            <p:ph type="sldNum" sz="quarter" idx="12"/>
          </p:nvPr>
        </p:nvSpPr>
        <p:spPr/>
        <p:txBody>
          <a:bodyPr/>
          <a:lstStyle/>
          <a:p>
            <a:fld id="{48F63A3B-78C7-47BE-AE5E-E10140E04643}" type="slidenum">
              <a:rPr lang="en-US" smtClean="0"/>
              <a:t>19</a:t>
            </a:fld>
            <a:endParaRPr lang="en-US"/>
          </a:p>
        </p:txBody>
      </p:sp>
      <p:sp>
        <p:nvSpPr>
          <p:cNvPr id="5" name="TextBox 4">
            <a:extLst>
              <a:ext uri="{FF2B5EF4-FFF2-40B4-BE49-F238E27FC236}">
                <a16:creationId xmlns:a16="http://schemas.microsoft.com/office/drawing/2014/main" id="{1153B7A3-DA90-9DF2-3DDC-735143E6DAB3}"/>
              </a:ext>
            </a:extLst>
          </p:cNvPr>
          <p:cNvSpPr txBox="1"/>
          <p:nvPr/>
        </p:nvSpPr>
        <p:spPr>
          <a:xfrm>
            <a:off x="466144" y="1727200"/>
            <a:ext cx="4391606" cy="3447098"/>
          </a:xfrm>
          <a:prstGeom prst="rect">
            <a:avLst/>
          </a:prstGeom>
          <a:noFill/>
        </p:spPr>
        <p:txBody>
          <a:bodyPr wrap="square" rtlCol="0">
            <a:spAutoFit/>
          </a:bodyPr>
          <a:lstStyle/>
          <a:p>
            <a:r>
              <a:rPr lang="en-US" sz="2000" b="1" dirty="0" err="1"/>
              <a:t>Clickfix</a:t>
            </a:r>
            <a:r>
              <a:rPr lang="en-US" sz="2000" b="1" dirty="0"/>
              <a:t> Example: </a:t>
            </a:r>
            <a:r>
              <a:rPr lang="en-US" sz="2000" dirty="0"/>
              <a:t>Threat actors use social engineering tactics to trick users into navigating to a malicious </a:t>
            </a:r>
            <a:r>
              <a:rPr lang="en-US" sz="2000" dirty="0" err="1"/>
              <a:t>Clickfix</a:t>
            </a:r>
            <a:r>
              <a:rPr lang="en-US" sz="2000" dirty="0"/>
              <a:t> website. </a:t>
            </a:r>
          </a:p>
          <a:p>
            <a:endParaRPr lang="en-US" sz="2000" dirty="0"/>
          </a:p>
          <a:p>
            <a:r>
              <a:rPr lang="en-US" sz="2000" dirty="0"/>
              <a:t>The malicious site prompts the visitor to interact with the page, usually by clicking on a fake captcha test. </a:t>
            </a:r>
          </a:p>
          <a:p>
            <a:endParaRPr lang="en-US" sz="2000" dirty="0"/>
          </a:p>
          <a:p>
            <a:endParaRPr lang="en-US" sz="2000" dirty="0"/>
          </a:p>
          <a:p>
            <a:endParaRPr lang="en-US" dirty="0"/>
          </a:p>
        </p:txBody>
      </p:sp>
      <p:pic>
        <p:nvPicPr>
          <p:cNvPr id="7" name="Picture 6">
            <a:extLst>
              <a:ext uri="{FF2B5EF4-FFF2-40B4-BE49-F238E27FC236}">
                <a16:creationId xmlns:a16="http://schemas.microsoft.com/office/drawing/2014/main" id="{E848CAE7-2272-0EF4-70E5-11CF59697A5E}"/>
              </a:ext>
            </a:extLst>
          </p:cNvPr>
          <p:cNvPicPr>
            <a:picLocks noChangeAspect="1"/>
          </p:cNvPicPr>
          <p:nvPr/>
        </p:nvPicPr>
        <p:blipFill>
          <a:blip r:embed="rId3"/>
          <a:stretch>
            <a:fillRect/>
          </a:stretch>
        </p:blipFill>
        <p:spPr>
          <a:xfrm>
            <a:off x="5511500" y="1523880"/>
            <a:ext cx="5842300" cy="4667490"/>
          </a:xfrm>
          <a:prstGeom prst="rect">
            <a:avLst/>
          </a:prstGeom>
        </p:spPr>
      </p:pic>
    </p:spTree>
    <p:extLst>
      <p:ext uri="{BB962C8B-B14F-4D97-AF65-F5344CB8AC3E}">
        <p14:creationId xmlns:p14="http://schemas.microsoft.com/office/powerpoint/2010/main" val="4118072491"/>
      </p:ext>
    </p:extLst>
  </p:cSld>
  <p:clrMapOvr>
    <a:masterClrMapping/>
  </p:clrMapOvr>
  <mc:AlternateContent xmlns:mc="http://schemas.openxmlformats.org/markup-compatibility/2006" xmlns:p14="http://schemas.microsoft.com/office/powerpoint/2010/main">
    <mc:Choice Requires="p14">
      <p:transition spd="slow" p14:dur="2000" advTm="20890"/>
    </mc:Choice>
    <mc:Fallback xmlns="">
      <p:transition spd="slow" advTm="2089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5288E-BB82-B55B-FA8E-F58B19796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64C07-8391-7CA9-448F-9382E4291980}"/>
              </a:ext>
            </a:extLst>
          </p:cNvPr>
          <p:cNvSpPr>
            <a:spLocks noGrp="1"/>
          </p:cNvSpPr>
          <p:nvPr>
            <p:ph type="title"/>
          </p:nvPr>
        </p:nvSpPr>
        <p:spPr/>
        <p:txBody>
          <a:bodyPr/>
          <a:lstStyle/>
          <a:p>
            <a:pPr algn="ctr"/>
            <a:r>
              <a:rPr lang="en-US" dirty="0"/>
              <a:t>Agenda</a:t>
            </a:r>
          </a:p>
        </p:txBody>
      </p:sp>
      <p:cxnSp>
        <p:nvCxnSpPr>
          <p:cNvPr id="5" name="Straight Connector 4">
            <a:extLst>
              <a:ext uri="{FF2B5EF4-FFF2-40B4-BE49-F238E27FC236}">
                <a16:creationId xmlns:a16="http://schemas.microsoft.com/office/drawing/2014/main" id="{277D7DDA-842E-518E-9C60-915AD26211C9}"/>
              </a:ext>
              <a:ext uri="{C183D7F6-B498-43B3-948B-1728B52AA6E4}">
                <adec:decorative xmlns:adec="http://schemas.microsoft.com/office/drawing/2017/decorative" val="1"/>
              </a:ext>
            </a:extLst>
          </p:cNvPr>
          <p:cNvCxnSpPr>
            <a:cxnSpLocks/>
          </p:cNvCxnSpPr>
          <p:nvPr/>
        </p:nvCxnSpPr>
        <p:spPr>
          <a:xfrm>
            <a:off x="1535789" y="1669508"/>
            <a:ext cx="0" cy="4190809"/>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6" name="Slide Number Placeholder 5">
            <a:extLst>
              <a:ext uri="{FF2B5EF4-FFF2-40B4-BE49-F238E27FC236}">
                <a16:creationId xmlns:a16="http://schemas.microsoft.com/office/drawing/2014/main" id="{92135B81-6889-E434-D0AE-B20644329D7E}"/>
              </a:ext>
            </a:extLst>
          </p:cNvPr>
          <p:cNvSpPr>
            <a:spLocks noGrp="1"/>
          </p:cNvSpPr>
          <p:nvPr>
            <p:ph type="sldNum" sz="quarter" idx="12"/>
          </p:nvPr>
        </p:nvSpPr>
        <p:spPr/>
        <p:txBody>
          <a:bodyPr/>
          <a:lstStyle/>
          <a:p>
            <a:fld id="{48F63A3B-78C7-47BE-AE5E-E10140E04643}" type="slidenum">
              <a:rPr lang="en-US" smtClean="0"/>
              <a:t>2</a:t>
            </a:fld>
            <a:endParaRPr lang="en-US"/>
          </a:p>
        </p:txBody>
      </p:sp>
      <p:sp>
        <p:nvSpPr>
          <p:cNvPr id="10" name="Content Placeholder 2">
            <a:extLst>
              <a:ext uri="{FF2B5EF4-FFF2-40B4-BE49-F238E27FC236}">
                <a16:creationId xmlns:a16="http://schemas.microsoft.com/office/drawing/2014/main" id="{E5A27801-F8E7-AB65-778A-8161591524D4}"/>
              </a:ext>
            </a:extLst>
          </p:cNvPr>
          <p:cNvSpPr>
            <a:spLocks noGrp="1"/>
          </p:cNvSpPr>
          <p:nvPr>
            <p:ph sz="quarter" idx="10"/>
          </p:nvPr>
        </p:nvSpPr>
        <p:spPr>
          <a:xfrm>
            <a:off x="1876426" y="1669508"/>
            <a:ext cx="9477373" cy="4485230"/>
          </a:xfrm>
        </p:spPr>
        <p:txBody>
          <a:bodyPr>
            <a:normAutofit/>
          </a:bodyPr>
          <a:lstStyle/>
          <a:p>
            <a:pPr>
              <a:buFont typeface="Arial" panose="020B0604020202020204" pitchFamily="34" charset="0"/>
              <a:buChar char="•"/>
            </a:pPr>
            <a:r>
              <a:rPr lang="en-US" sz="2800" dirty="0"/>
              <a:t>Introduction: MNIT and Cyber Navigator Program</a:t>
            </a:r>
          </a:p>
          <a:p>
            <a:pPr>
              <a:buFont typeface="Arial" panose="020B0604020202020204" pitchFamily="34" charset="0"/>
              <a:buChar char="•"/>
            </a:pPr>
            <a:r>
              <a:rPr lang="en-US" sz="2800" dirty="0"/>
              <a:t>Cyber Threat Landscape – Attack Trends and Metrics</a:t>
            </a:r>
          </a:p>
          <a:p>
            <a:pPr>
              <a:buFont typeface="Arial" panose="020B0604020202020204" pitchFamily="34" charset="0"/>
              <a:buChar char="•"/>
            </a:pPr>
            <a:r>
              <a:rPr lang="en-US" sz="2800" dirty="0"/>
              <a:t>Incident Response – Approach and Best Practice</a:t>
            </a:r>
          </a:p>
          <a:p>
            <a:pPr>
              <a:buFont typeface="Arial" panose="020B0604020202020204" pitchFamily="34" charset="0"/>
              <a:buChar char="•"/>
            </a:pPr>
            <a:r>
              <a:rPr lang="en-US" sz="2800" dirty="0"/>
              <a:t>MNIT Services</a:t>
            </a:r>
          </a:p>
          <a:p>
            <a:pPr>
              <a:buFont typeface="Arial" panose="020B0604020202020204" pitchFamily="34" charset="0"/>
              <a:buChar char="•"/>
            </a:pPr>
            <a:r>
              <a:rPr lang="en-US" sz="2800" dirty="0"/>
              <a:t>How to Participate</a:t>
            </a:r>
          </a:p>
        </p:txBody>
      </p:sp>
    </p:spTree>
    <p:extLst>
      <p:ext uri="{BB962C8B-B14F-4D97-AF65-F5344CB8AC3E}">
        <p14:creationId xmlns:p14="http://schemas.microsoft.com/office/powerpoint/2010/main" val="94807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FAD16-79CF-FCE3-19A0-D76D6AB2E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7DE41-346C-F184-597D-DBC93F2A2310}"/>
              </a:ext>
            </a:extLst>
          </p:cNvPr>
          <p:cNvSpPr>
            <a:spLocks noGrp="1"/>
          </p:cNvSpPr>
          <p:nvPr>
            <p:ph type="title"/>
          </p:nvPr>
        </p:nvSpPr>
        <p:spPr/>
        <p:txBody>
          <a:bodyPr>
            <a:normAutofit/>
          </a:bodyPr>
          <a:lstStyle/>
          <a:p>
            <a:pPr algn="ctr"/>
            <a:r>
              <a:rPr lang="en-US" dirty="0"/>
              <a:t>Tactics: Execution</a:t>
            </a:r>
            <a:endParaRPr lang="en-US" b="1" dirty="0"/>
          </a:p>
        </p:txBody>
      </p:sp>
      <p:sp>
        <p:nvSpPr>
          <p:cNvPr id="6" name="Slide Number Placeholder 5">
            <a:extLst>
              <a:ext uri="{FF2B5EF4-FFF2-40B4-BE49-F238E27FC236}">
                <a16:creationId xmlns:a16="http://schemas.microsoft.com/office/drawing/2014/main" id="{82D1FE95-59C3-A13A-2780-278919BC0028}"/>
              </a:ext>
            </a:extLst>
          </p:cNvPr>
          <p:cNvSpPr>
            <a:spLocks noGrp="1"/>
          </p:cNvSpPr>
          <p:nvPr>
            <p:ph type="sldNum" sz="quarter" idx="12"/>
          </p:nvPr>
        </p:nvSpPr>
        <p:spPr/>
        <p:txBody>
          <a:bodyPr/>
          <a:lstStyle/>
          <a:p>
            <a:fld id="{48F63A3B-78C7-47BE-AE5E-E10140E04643}" type="slidenum">
              <a:rPr lang="en-US" smtClean="0"/>
              <a:t>20</a:t>
            </a:fld>
            <a:endParaRPr lang="en-US"/>
          </a:p>
        </p:txBody>
      </p:sp>
      <p:sp>
        <p:nvSpPr>
          <p:cNvPr id="5" name="TextBox 4">
            <a:extLst>
              <a:ext uri="{FF2B5EF4-FFF2-40B4-BE49-F238E27FC236}">
                <a16:creationId xmlns:a16="http://schemas.microsoft.com/office/drawing/2014/main" id="{C759B034-04EB-F557-34FC-5F12A9F47A3E}"/>
              </a:ext>
            </a:extLst>
          </p:cNvPr>
          <p:cNvSpPr txBox="1"/>
          <p:nvPr/>
        </p:nvSpPr>
        <p:spPr>
          <a:xfrm>
            <a:off x="466144" y="1727200"/>
            <a:ext cx="4391606" cy="5601533"/>
          </a:xfrm>
          <a:prstGeom prst="rect">
            <a:avLst/>
          </a:prstGeom>
          <a:noFill/>
        </p:spPr>
        <p:txBody>
          <a:bodyPr wrap="square" rtlCol="0">
            <a:spAutoFit/>
          </a:bodyPr>
          <a:lstStyle/>
          <a:p>
            <a:r>
              <a:rPr lang="en-US" sz="2000" b="1" dirty="0" err="1"/>
              <a:t>Clickfix</a:t>
            </a:r>
            <a:r>
              <a:rPr lang="en-US" sz="2000" b="1" dirty="0"/>
              <a:t> Example: </a:t>
            </a:r>
            <a:r>
              <a:rPr lang="en-US" sz="2000" dirty="0"/>
              <a:t>Once the visitor clicks on the “verify” button, the </a:t>
            </a:r>
            <a:r>
              <a:rPr lang="en-US" sz="2000" dirty="0" err="1"/>
              <a:t>ClickFix</a:t>
            </a:r>
            <a:r>
              <a:rPr lang="en-US" sz="2000" dirty="0"/>
              <a:t> page automatically copies PowerShell code to the visitor’s clipboard. The malicious website then displays a prompt telling the visitor to paste the PowerShell code into the Windows Run menu. </a:t>
            </a:r>
          </a:p>
          <a:p>
            <a:endParaRPr lang="en-US" sz="2000" dirty="0"/>
          </a:p>
          <a:p>
            <a:r>
              <a:rPr lang="en-US" sz="2000" dirty="0"/>
              <a:t>Running the malicious code in the Windows run menu begins drops malware onto the visitor's device. </a:t>
            </a:r>
          </a:p>
          <a:p>
            <a:endParaRPr lang="en-US" sz="2000" dirty="0"/>
          </a:p>
          <a:p>
            <a:r>
              <a:rPr lang="en-US" sz="2000" u="sng" dirty="0"/>
              <a:t>Impact: </a:t>
            </a:r>
            <a:r>
              <a:rPr lang="en-US" sz="2000" dirty="0"/>
              <a:t>Found in local governments and executive branch environments. Processes blocked and remediated. </a:t>
            </a:r>
          </a:p>
          <a:p>
            <a:endParaRPr lang="en-US" sz="2000" dirty="0"/>
          </a:p>
          <a:p>
            <a:endParaRPr lang="en-US" sz="2000" dirty="0"/>
          </a:p>
          <a:p>
            <a:endParaRPr lang="en-US" dirty="0"/>
          </a:p>
        </p:txBody>
      </p:sp>
      <p:pic>
        <p:nvPicPr>
          <p:cNvPr id="7" name="Picture 6">
            <a:extLst>
              <a:ext uri="{FF2B5EF4-FFF2-40B4-BE49-F238E27FC236}">
                <a16:creationId xmlns:a16="http://schemas.microsoft.com/office/drawing/2014/main" id="{CA99FDCB-51C0-DD34-85ED-9C33B8587768}"/>
              </a:ext>
            </a:extLst>
          </p:cNvPr>
          <p:cNvPicPr>
            <a:picLocks noChangeAspect="1"/>
          </p:cNvPicPr>
          <p:nvPr/>
        </p:nvPicPr>
        <p:blipFill>
          <a:blip r:embed="rId3"/>
          <a:stretch>
            <a:fillRect/>
          </a:stretch>
        </p:blipFill>
        <p:spPr>
          <a:xfrm>
            <a:off x="5511500" y="1523880"/>
            <a:ext cx="5842300" cy="4667490"/>
          </a:xfrm>
          <a:prstGeom prst="rect">
            <a:avLst/>
          </a:prstGeom>
        </p:spPr>
      </p:pic>
    </p:spTree>
    <p:extLst>
      <p:ext uri="{BB962C8B-B14F-4D97-AF65-F5344CB8AC3E}">
        <p14:creationId xmlns:p14="http://schemas.microsoft.com/office/powerpoint/2010/main" val="3583527519"/>
      </p:ext>
    </p:extLst>
  </p:cSld>
  <p:clrMapOvr>
    <a:masterClrMapping/>
  </p:clrMapOvr>
  <mc:AlternateContent xmlns:mc="http://schemas.openxmlformats.org/markup-compatibility/2006" xmlns:p14="http://schemas.microsoft.com/office/powerpoint/2010/main">
    <mc:Choice Requires="p14">
      <p:transition spd="slow" p14:dur="2000" advTm="20890"/>
    </mc:Choice>
    <mc:Fallback xmlns="">
      <p:transition spd="slow" advTm="2089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A5924-E773-A7B6-201D-347978161FDD}"/>
            </a:ext>
          </a:extLst>
        </p:cNvPr>
        <p:cNvGrpSpPr/>
        <p:nvPr/>
      </p:nvGrpSpPr>
      <p:grpSpPr>
        <a:xfrm>
          <a:off x="0" y="0"/>
          <a:ext cx="0" cy="0"/>
          <a:chOff x="0" y="0"/>
          <a:chExt cx="0" cy="0"/>
        </a:xfrm>
      </p:grpSpPr>
      <p:sp>
        <p:nvSpPr>
          <p:cNvPr id="7" name="Rectangle 3">
            <a:extLst>
              <a:ext uri="{FF2B5EF4-FFF2-40B4-BE49-F238E27FC236}">
                <a16:creationId xmlns:a16="http://schemas.microsoft.com/office/drawing/2014/main" id="{CD9B0E1F-C5C4-E389-7E67-3CA74347C6BA}"/>
              </a:ext>
              <a:ext uri="{C183D7F6-B498-43B3-948B-1728B52AA6E4}">
                <adec:decorative xmlns:adec="http://schemas.microsoft.com/office/drawing/2017/decorative" val="1"/>
              </a:ext>
            </a:extLst>
          </p:cNvPr>
          <p:cNvSpPr/>
          <p:nvPr/>
        </p:nvSpPr>
        <p:spPr>
          <a:xfrm rot="10800000">
            <a:off x="5137483" y="2983831"/>
            <a:ext cx="7054515" cy="2654967"/>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BEBA7CD-2AC7-A5DB-16F6-7BB036F07FC0}"/>
              </a:ext>
            </a:extLst>
          </p:cNvPr>
          <p:cNvSpPr txBox="1"/>
          <p:nvPr/>
        </p:nvSpPr>
        <p:spPr>
          <a:xfrm>
            <a:off x="3581400" y="1566374"/>
            <a:ext cx="4737100" cy="584775"/>
          </a:xfrm>
          <a:prstGeom prst="rect">
            <a:avLst/>
          </a:prstGeom>
          <a:noFill/>
        </p:spPr>
        <p:txBody>
          <a:bodyPr wrap="square" rtlCol="0">
            <a:spAutoFit/>
          </a:bodyPr>
          <a:lstStyle/>
          <a:p>
            <a:pPr algn="ctr"/>
            <a:r>
              <a:rPr lang="en-US" sz="3200" b="1" dirty="0">
                <a:latin typeface="Aptos" panose="020B0004020202020204" pitchFamily="34" charset="0"/>
              </a:rPr>
              <a:t>Cyber Threat Landscape</a:t>
            </a:r>
          </a:p>
        </p:txBody>
      </p:sp>
      <p:pic>
        <p:nvPicPr>
          <p:cNvPr id="11" name="Picture 10" descr="Abstract background of connected blue lines">
            <a:extLst>
              <a:ext uri="{FF2B5EF4-FFF2-40B4-BE49-F238E27FC236}">
                <a16:creationId xmlns:a16="http://schemas.microsoft.com/office/drawing/2014/main" id="{18B26F3C-F855-16E3-5E51-C3925A937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2">
            <a:extLst>
              <a:ext uri="{FF2B5EF4-FFF2-40B4-BE49-F238E27FC236}">
                <a16:creationId xmlns:a16="http://schemas.microsoft.com/office/drawing/2014/main" id="{FE64F70A-BC3D-1AB9-2AD4-349AEC1B824B}"/>
              </a:ext>
              <a:ext uri="{C183D7F6-B498-43B3-948B-1728B52AA6E4}">
                <adec:decorative xmlns:adec="http://schemas.microsoft.com/office/drawing/2017/decorative" val="1"/>
              </a:ext>
            </a:extLst>
          </p:cNvPr>
          <p:cNvSpPr/>
          <p:nvPr/>
        </p:nvSpPr>
        <p:spPr bwMode="gray">
          <a:xfrm rot="10800000">
            <a:off x="0" y="4649194"/>
            <a:ext cx="12192000" cy="2208806"/>
          </a:xfrm>
          <a:prstGeom prst="rect">
            <a:avLst/>
          </a:prstGeom>
          <a:gradFill>
            <a:gsLst>
              <a:gs pos="0">
                <a:schemeClr val="accent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90D445D0-0B66-D329-99E0-879762C64C62}"/>
              </a:ext>
            </a:extLst>
          </p:cNvPr>
          <p:cNvSpPr txBox="1"/>
          <p:nvPr/>
        </p:nvSpPr>
        <p:spPr>
          <a:xfrm>
            <a:off x="2846388" y="5145002"/>
            <a:ext cx="6499223" cy="1077218"/>
          </a:xfrm>
          <a:prstGeom prst="rect">
            <a:avLst/>
          </a:prstGeom>
          <a:noFill/>
        </p:spPr>
        <p:txBody>
          <a:bodyPr wrap="square" rtlCol="0">
            <a:spAutoFit/>
          </a:bodyPr>
          <a:lstStyle/>
          <a:p>
            <a:pPr algn="ctr"/>
            <a:r>
              <a:rPr lang="en-US" sz="3200" b="1" dirty="0">
                <a:latin typeface="Aptos" panose="020B0004020202020204" pitchFamily="34" charset="0"/>
              </a:rPr>
              <a:t>Incident Response – Approach and Best Practice </a:t>
            </a:r>
          </a:p>
        </p:txBody>
      </p:sp>
    </p:spTree>
    <p:extLst>
      <p:ext uri="{BB962C8B-B14F-4D97-AF65-F5344CB8AC3E}">
        <p14:creationId xmlns:p14="http://schemas.microsoft.com/office/powerpoint/2010/main" val="248252469"/>
      </p:ext>
    </p:extLst>
  </p:cSld>
  <p:clrMapOvr>
    <a:masterClrMapping/>
  </p:clrMapOvr>
  <mc:AlternateContent xmlns:mc="http://schemas.openxmlformats.org/markup-compatibility/2006" xmlns:p14="http://schemas.microsoft.com/office/powerpoint/2010/main">
    <mc:Choice Requires="p14">
      <p:transition spd="slow" p14:dur="2000" advTm="1704"/>
    </mc:Choice>
    <mc:Fallback xmlns="">
      <p:transition spd="slow" advTm="170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8B27D6-C34C-A552-CEB6-39B3E776A312}"/>
              </a:ext>
            </a:extLst>
          </p:cNvPr>
          <p:cNvSpPr>
            <a:spLocks noGrp="1"/>
          </p:cNvSpPr>
          <p:nvPr>
            <p:ph type="title"/>
          </p:nvPr>
        </p:nvSpPr>
        <p:spPr>
          <a:xfrm>
            <a:off x="838200" y="-1"/>
            <a:ext cx="10515600" cy="1216025"/>
          </a:xfrm>
        </p:spPr>
        <p:txBody>
          <a:bodyPr/>
          <a:lstStyle/>
          <a:p>
            <a:pPr algn="ctr"/>
            <a:r>
              <a:rPr lang="en-US" dirty="0"/>
              <a:t>Incident Response</a:t>
            </a:r>
          </a:p>
        </p:txBody>
      </p:sp>
      <p:sp>
        <p:nvSpPr>
          <p:cNvPr id="7" name="Content Placeholder 4">
            <a:extLst>
              <a:ext uri="{FF2B5EF4-FFF2-40B4-BE49-F238E27FC236}">
                <a16:creationId xmlns:a16="http://schemas.microsoft.com/office/drawing/2014/main" id="{338BC7F5-96A4-C93D-D16E-09CA9CA81F58}"/>
              </a:ext>
            </a:extLst>
          </p:cNvPr>
          <p:cNvSpPr>
            <a:spLocks noGrp="1"/>
          </p:cNvSpPr>
          <p:nvPr>
            <p:ph sz="quarter" idx="10"/>
          </p:nvPr>
        </p:nvSpPr>
        <p:spPr>
          <a:xfrm>
            <a:off x="838199" y="1366345"/>
            <a:ext cx="6134101" cy="4788393"/>
          </a:xfrm>
        </p:spPr>
        <p:txBody>
          <a:bodyPr anchor="t">
            <a:normAutofit/>
          </a:bodyPr>
          <a:lstStyle/>
          <a:p>
            <a:pPr>
              <a:spcBef>
                <a:spcPts val="600"/>
              </a:spcBef>
              <a:spcAft>
                <a:spcPts val="600"/>
              </a:spcAft>
            </a:pPr>
            <a:r>
              <a:rPr lang="en-US" sz="2600" dirty="0"/>
              <a:t>What is Incident Response?</a:t>
            </a:r>
          </a:p>
          <a:p>
            <a:pPr>
              <a:spcBef>
                <a:spcPts val="600"/>
              </a:spcBef>
              <a:spcAft>
                <a:spcPts val="600"/>
              </a:spcAft>
            </a:pPr>
            <a:r>
              <a:rPr lang="en-US" sz="2600" dirty="0"/>
              <a:t>Goals:</a:t>
            </a:r>
          </a:p>
          <a:p>
            <a:pPr lvl="1">
              <a:spcBef>
                <a:spcPts val="600"/>
              </a:spcBef>
              <a:spcAft>
                <a:spcPts val="600"/>
              </a:spcAft>
            </a:pPr>
            <a:r>
              <a:rPr lang="en-US" sz="2200" dirty="0"/>
              <a:t>Contain and eradicate threats quickly</a:t>
            </a:r>
          </a:p>
          <a:p>
            <a:pPr lvl="1">
              <a:spcBef>
                <a:spcPts val="600"/>
              </a:spcBef>
              <a:spcAft>
                <a:spcPts val="600"/>
              </a:spcAft>
            </a:pPr>
            <a:r>
              <a:rPr lang="en-US" sz="2200" dirty="0"/>
              <a:t>Protect critical systems and data</a:t>
            </a:r>
          </a:p>
          <a:p>
            <a:pPr lvl="1">
              <a:spcBef>
                <a:spcPts val="600"/>
              </a:spcBef>
              <a:spcAft>
                <a:spcPts val="600"/>
              </a:spcAft>
            </a:pPr>
            <a:r>
              <a:rPr lang="en-US" sz="2200" dirty="0"/>
              <a:t>Reduce business disruption</a:t>
            </a:r>
          </a:p>
          <a:p>
            <a:pPr lvl="1">
              <a:spcBef>
                <a:spcPts val="600"/>
              </a:spcBef>
              <a:spcAft>
                <a:spcPts val="600"/>
              </a:spcAft>
            </a:pPr>
            <a:r>
              <a:rPr lang="en-US" sz="2200" dirty="0"/>
              <a:t>Improve resilience and future readiness</a:t>
            </a:r>
          </a:p>
        </p:txBody>
      </p:sp>
      <p:sp>
        <p:nvSpPr>
          <p:cNvPr id="5" name="Slide Number Placeholder 4">
            <a:extLst>
              <a:ext uri="{FF2B5EF4-FFF2-40B4-BE49-F238E27FC236}">
                <a16:creationId xmlns:a16="http://schemas.microsoft.com/office/drawing/2014/main" id="{C54F3725-3A67-1E54-7EEC-3DCF15B26167}"/>
              </a:ext>
            </a:extLst>
          </p:cNvPr>
          <p:cNvSpPr>
            <a:spLocks noGrp="1"/>
          </p:cNvSpPr>
          <p:nvPr>
            <p:ph type="sldNum" sz="quarter" idx="12"/>
          </p:nvPr>
        </p:nvSpPr>
        <p:spPr/>
        <p:txBody>
          <a:bodyPr/>
          <a:lstStyle/>
          <a:p>
            <a:fld id="{48F63A3B-78C7-47BE-AE5E-E10140E04643}" type="slidenum">
              <a:rPr lang="en-US" smtClean="0"/>
              <a:t>22</a:t>
            </a:fld>
            <a:endParaRPr lang="en-US"/>
          </a:p>
        </p:txBody>
      </p:sp>
      <p:pic>
        <p:nvPicPr>
          <p:cNvPr id="3" name="Picture 2" descr="Firefighters in uniform">
            <a:extLst>
              <a:ext uri="{FF2B5EF4-FFF2-40B4-BE49-F238E27FC236}">
                <a16:creationId xmlns:a16="http://schemas.microsoft.com/office/drawing/2014/main" id="{7C574639-87E2-53B4-F53E-90FDCA9AA8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1787" y="2076449"/>
            <a:ext cx="4672013" cy="3114675"/>
          </a:xfrm>
          <a:prstGeom prst="rect">
            <a:avLst/>
          </a:prstGeom>
        </p:spPr>
      </p:pic>
    </p:spTree>
    <p:extLst>
      <p:ext uri="{BB962C8B-B14F-4D97-AF65-F5344CB8AC3E}">
        <p14:creationId xmlns:p14="http://schemas.microsoft.com/office/powerpoint/2010/main" val="3008657088"/>
      </p:ext>
    </p:extLst>
  </p:cSld>
  <p:clrMapOvr>
    <a:masterClrMapping/>
  </p:clrMapOvr>
  <mc:AlternateContent xmlns:mc="http://schemas.openxmlformats.org/markup-compatibility/2006" xmlns:p14="http://schemas.microsoft.com/office/powerpoint/2010/main">
    <mc:Choice Requires="p14">
      <p:transition spd="slow" p14:dur="2000" advTm="3060"/>
    </mc:Choice>
    <mc:Fallback xmlns="">
      <p:transition spd="slow" advTm="306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06AB2-580B-6F82-A297-AA281009250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242DC33-FFB7-935E-AF86-096ED79B243F}"/>
              </a:ext>
            </a:extLst>
          </p:cNvPr>
          <p:cNvSpPr>
            <a:spLocks noGrp="1"/>
          </p:cNvSpPr>
          <p:nvPr>
            <p:ph type="title"/>
          </p:nvPr>
        </p:nvSpPr>
        <p:spPr>
          <a:xfrm>
            <a:off x="838200" y="-1"/>
            <a:ext cx="10515600" cy="1216025"/>
          </a:xfrm>
        </p:spPr>
        <p:txBody>
          <a:bodyPr/>
          <a:lstStyle/>
          <a:p>
            <a:pPr algn="ctr"/>
            <a:r>
              <a:rPr lang="en-US" dirty="0"/>
              <a:t>Incident Response Lifecycle</a:t>
            </a:r>
          </a:p>
        </p:txBody>
      </p:sp>
      <p:sp>
        <p:nvSpPr>
          <p:cNvPr id="7" name="Content Placeholder 4">
            <a:extLst>
              <a:ext uri="{FF2B5EF4-FFF2-40B4-BE49-F238E27FC236}">
                <a16:creationId xmlns:a16="http://schemas.microsoft.com/office/drawing/2014/main" id="{3A792161-DF13-2D9A-1C7A-C488B7F7AD93}"/>
              </a:ext>
            </a:extLst>
          </p:cNvPr>
          <p:cNvSpPr>
            <a:spLocks noGrp="1"/>
          </p:cNvSpPr>
          <p:nvPr>
            <p:ph sz="quarter" idx="10"/>
          </p:nvPr>
        </p:nvSpPr>
        <p:spPr>
          <a:xfrm>
            <a:off x="838199" y="1366345"/>
            <a:ext cx="8128820" cy="4788393"/>
          </a:xfrm>
        </p:spPr>
        <p:txBody>
          <a:bodyPr anchor="t">
            <a:normAutofit/>
          </a:bodyPr>
          <a:lstStyle/>
          <a:p>
            <a:pPr marL="0" indent="0">
              <a:spcBef>
                <a:spcPts val="600"/>
              </a:spcBef>
              <a:spcAft>
                <a:spcPts val="600"/>
              </a:spcAft>
              <a:buNone/>
            </a:pPr>
            <a:endParaRPr lang="en-US" sz="2000" dirty="0"/>
          </a:p>
        </p:txBody>
      </p:sp>
      <p:sp>
        <p:nvSpPr>
          <p:cNvPr id="5" name="Slide Number Placeholder 4">
            <a:extLst>
              <a:ext uri="{FF2B5EF4-FFF2-40B4-BE49-F238E27FC236}">
                <a16:creationId xmlns:a16="http://schemas.microsoft.com/office/drawing/2014/main" id="{B9C6A5DB-B312-AC44-633C-4707E735F960}"/>
              </a:ext>
            </a:extLst>
          </p:cNvPr>
          <p:cNvSpPr>
            <a:spLocks noGrp="1"/>
          </p:cNvSpPr>
          <p:nvPr>
            <p:ph type="sldNum" sz="quarter" idx="12"/>
          </p:nvPr>
        </p:nvSpPr>
        <p:spPr/>
        <p:txBody>
          <a:bodyPr/>
          <a:lstStyle/>
          <a:p>
            <a:fld id="{48F63A3B-78C7-47BE-AE5E-E10140E04643}" type="slidenum">
              <a:rPr lang="en-US" smtClean="0"/>
              <a:t>23</a:t>
            </a:fld>
            <a:endParaRPr lang="en-US"/>
          </a:p>
        </p:txBody>
      </p:sp>
      <p:pic>
        <p:nvPicPr>
          <p:cNvPr id="2" name="Picture 1">
            <a:extLst>
              <a:ext uri="{FF2B5EF4-FFF2-40B4-BE49-F238E27FC236}">
                <a16:creationId xmlns:a16="http://schemas.microsoft.com/office/drawing/2014/main" id="{EBD69D7B-1DAA-2FEF-23D1-3C5B4C8F0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604" y="1371107"/>
            <a:ext cx="9690896" cy="5076184"/>
          </a:xfrm>
          <a:prstGeom prst="rect">
            <a:avLst/>
          </a:prstGeom>
        </p:spPr>
      </p:pic>
    </p:spTree>
    <p:extLst>
      <p:ext uri="{BB962C8B-B14F-4D97-AF65-F5344CB8AC3E}">
        <p14:creationId xmlns:p14="http://schemas.microsoft.com/office/powerpoint/2010/main" val="4091645134"/>
      </p:ext>
    </p:extLst>
  </p:cSld>
  <p:clrMapOvr>
    <a:masterClrMapping/>
  </p:clrMapOvr>
  <mc:AlternateContent xmlns:mc="http://schemas.openxmlformats.org/markup-compatibility/2006" xmlns:p14="http://schemas.microsoft.com/office/powerpoint/2010/main">
    <mc:Choice Requires="p14">
      <p:transition spd="slow" p14:dur="2000" advTm="3060"/>
    </mc:Choice>
    <mc:Fallback xmlns="">
      <p:transition spd="slow" advTm="306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6C277-2445-1F17-083A-255DFC64DCA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F2ACB03-F7F5-7096-085A-0F578B2D4E06}"/>
              </a:ext>
            </a:extLst>
          </p:cNvPr>
          <p:cNvSpPr>
            <a:spLocks noGrp="1"/>
          </p:cNvSpPr>
          <p:nvPr>
            <p:ph type="title"/>
          </p:nvPr>
        </p:nvSpPr>
        <p:spPr>
          <a:xfrm>
            <a:off x="838200" y="-1"/>
            <a:ext cx="10515600" cy="1216025"/>
          </a:xfrm>
        </p:spPr>
        <p:txBody>
          <a:bodyPr/>
          <a:lstStyle/>
          <a:p>
            <a:pPr algn="ctr"/>
            <a:r>
              <a:rPr lang="en-US" dirty="0"/>
              <a:t>Incident Response Lifecycle</a:t>
            </a:r>
          </a:p>
        </p:txBody>
      </p:sp>
      <p:sp>
        <p:nvSpPr>
          <p:cNvPr id="7" name="Content Placeholder 4">
            <a:extLst>
              <a:ext uri="{FF2B5EF4-FFF2-40B4-BE49-F238E27FC236}">
                <a16:creationId xmlns:a16="http://schemas.microsoft.com/office/drawing/2014/main" id="{55566B38-E254-6C6B-BDF2-83884502ED7C}"/>
              </a:ext>
            </a:extLst>
          </p:cNvPr>
          <p:cNvSpPr>
            <a:spLocks noGrp="1"/>
          </p:cNvSpPr>
          <p:nvPr>
            <p:ph sz="quarter" idx="10"/>
          </p:nvPr>
        </p:nvSpPr>
        <p:spPr>
          <a:xfrm>
            <a:off x="838199" y="1366345"/>
            <a:ext cx="8128820" cy="4788393"/>
          </a:xfrm>
        </p:spPr>
        <p:txBody>
          <a:bodyPr anchor="t">
            <a:normAutofit fontScale="92500" lnSpcReduction="20000"/>
          </a:bodyPr>
          <a:lstStyle/>
          <a:p>
            <a:pPr marL="0" indent="0">
              <a:spcBef>
                <a:spcPts val="600"/>
              </a:spcBef>
              <a:spcAft>
                <a:spcPts val="600"/>
              </a:spcAft>
              <a:buNone/>
            </a:pPr>
            <a:r>
              <a:rPr lang="en-US" sz="2000" dirty="0"/>
              <a:t>Preparation: Building out capabilities for an incident occurs</a:t>
            </a:r>
          </a:p>
          <a:p>
            <a:pPr>
              <a:spcBef>
                <a:spcPts val="600"/>
              </a:spcBef>
              <a:spcAft>
                <a:spcPts val="600"/>
              </a:spcAft>
            </a:pPr>
            <a:r>
              <a:rPr lang="en-US" sz="2000" dirty="0"/>
              <a:t>Establish IR plan, roles, contacts, tools</a:t>
            </a:r>
          </a:p>
          <a:p>
            <a:pPr>
              <a:spcBef>
                <a:spcPts val="600"/>
              </a:spcBef>
              <a:spcAft>
                <a:spcPts val="600"/>
              </a:spcAft>
            </a:pPr>
            <a:r>
              <a:rPr lang="en-US" sz="2000" dirty="0"/>
              <a:t>Playbook and procedure development </a:t>
            </a:r>
          </a:p>
          <a:p>
            <a:pPr>
              <a:spcBef>
                <a:spcPts val="600"/>
              </a:spcBef>
              <a:spcAft>
                <a:spcPts val="600"/>
              </a:spcAft>
            </a:pPr>
            <a:r>
              <a:rPr lang="en-US" sz="2000" dirty="0"/>
              <a:t>Create backups</a:t>
            </a:r>
          </a:p>
          <a:p>
            <a:pPr>
              <a:spcBef>
                <a:spcPts val="600"/>
              </a:spcBef>
              <a:spcAft>
                <a:spcPts val="600"/>
              </a:spcAft>
            </a:pPr>
            <a:endParaRPr lang="en-US" sz="2000" dirty="0"/>
          </a:p>
          <a:p>
            <a:pPr marL="0" indent="0">
              <a:spcBef>
                <a:spcPts val="600"/>
              </a:spcBef>
              <a:spcAft>
                <a:spcPts val="600"/>
              </a:spcAft>
              <a:buNone/>
            </a:pPr>
            <a:r>
              <a:rPr lang="en-US" sz="2000" dirty="0"/>
              <a:t>Detection &amp; Analysis: Objective is to quickly confirm and understand incident to initiate the best response</a:t>
            </a:r>
          </a:p>
          <a:p>
            <a:pPr>
              <a:spcBef>
                <a:spcPts val="600"/>
              </a:spcBef>
              <a:spcAft>
                <a:spcPts val="600"/>
              </a:spcAft>
            </a:pPr>
            <a:r>
              <a:rPr lang="en-US" sz="2000" dirty="0"/>
              <a:t>Identifying suspicious activity</a:t>
            </a:r>
          </a:p>
          <a:p>
            <a:pPr>
              <a:spcBef>
                <a:spcPts val="600"/>
              </a:spcBef>
              <a:spcAft>
                <a:spcPts val="600"/>
              </a:spcAft>
            </a:pPr>
            <a:r>
              <a:rPr lang="en-US" sz="2000" dirty="0"/>
              <a:t>Validate incident, triage severity and scope</a:t>
            </a:r>
          </a:p>
          <a:p>
            <a:pPr>
              <a:spcBef>
                <a:spcPts val="600"/>
              </a:spcBef>
              <a:spcAft>
                <a:spcPts val="600"/>
              </a:spcAft>
            </a:pPr>
            <a:r>
              <a:rPr lang="en-US" sz="2000" dirty="0"/>
              <a:t>Begin documentation</a:t>
            </a:r>
          </a:p>
          <a:p>
            <a:pPr lvl="1">
              <a:spcBef>
                <a:spcPts val="600"/>
              </a:spcBef>
              <a:spcAft>
                <a:spcPts val="600"/>
              </a:spcAft>
            </a:pPr>
            <a:r>
              <a:rPr lang="en-US" sz="1600" dirty="0"/>
              <a:t>Correlate events document timeline and indicators (IP addresses, usernames, logs)</a:t>
            </a:r>
          </a:p>
          <a:p>
            <a:pPr lvl="1">
              <a:spcBef>
                <a:spcPts val="600"/>
              </a:spcBef>
              <a:spcAft>
                <a:spcPts val="600"/>
              </a:spcAft>
            </a:pPr>
            <a:r>
              <a:rPr lang="en-US" sz="1600" dirty="0"/>
              <a:t>Identify root cause (compromised password, exploited vulnerability, insider threat?)</a:t>
            </a:r>
          </a:p>
          <a:p>
            <a:pPr marL="0" indent="0">
              <a:spcBef>
                <a:spcPts val="600"/>
              </a:spcBef>
              <a:spcAft>
                <a:spcPts val="600"/>
              </a:spcAft>
              <a:buNone/>
            </a:pPr>
            <a:endParaRPr lang="en-US" sz="1500" dirty="0"/>
          </a:p>
          <a:p>
            <a:pPr>
              <a:spcBef>
                <a:spcPts val="600"/>
              </a:spcBef>
              <a:spcAft>
                <a:spcPts val="600"/>
              </a:spcAft>
            </a:pPr>
            <a:endParaRPr lang="en-US" sz="1500" dirty="0"/>
          </a:p>
          <a:p>
            <a:pPr marL="0" indent="0">
              <a:spcBef>
                <a:spcPts val="600"/>
              </a:spcBef>
              <a:spcAft>
                <a:spcPts val="600"/>
              </a:spcAft>
              <a:buNone/>
            </a:pPr>
            <a:endParaRPr lang="en-US" sz="1500" dirty="0"/>
          </a:p>
          <a:p>
            <a:pPr marL="0" indent="0">
              <a:spcBef>
                <a:spcPts val="600"/>
              </a:spcBef>
              <a:spcAft>
                <a:spcPts val="600"/>
              </a:spcAft>
              <a:buNone/>
            </a:pPr>
            <a:endParaRPr lang="en-US" sz="2000" dirty="0"/>
          </a:p>
        </p:txBody>
      </p:sp>
      <p:sp>
        <p:nvSpPr>
          <p:cNvPr id="5" name="Slide Number Placeholder 4">
            <a:extLst>
              <a:ext uri="{FF2B5EF4-FFF2-40B4-BE49-F238E27FC236}">
                <a16:creationId xmlns:a16="http://schemas.microsoft.com/office/drawing/2014/main" id="{A45B616B-A282-81F4-6931-46D716325967}"/>
              </a:ext>
            </a:extLst>
          </p:cNvPr>
          <p:cNvSpPr>
            <a:spLocks noGrp="1"/>
          </p:cNvSpPr>
          <p:nvPr>
            <p:ph type="sldNum" sz="quarter" idx="12"/>
          </p:nvPr>
        </p:nvSpPr>
        <p:spPr/>
        <p:txBody>
          <a:bodyPr/>
          <a:lstStyle/>
          <a:p>
            <a:fld id="{48F63A3B-78C7-47BE-AE5E-E10140E04643}" type="slidenum">
              <a:rPr lang="en-US" smtClean="0"/>
              <a:t>24</a:t>
            </a:fld>
            <a:endParaRPr lang="en-US"/>
          </a:p>
        </p:txBody>
      </p:sp>
      <p:pic>
        <p:nvPicPr>
          <p:cNvPr id="4" name="Graphic 3" descr="Detective male with solid fill">
            <a:extLst>
              <a:ext uri="{FF2B5EF4-FFF2-40B4-BE49-F238E27FC236}">
                <a16:creationId xmlns:a16="http://schemas.microsoft.com/office/drawing/2014/main" id="{712451FB-4DBD-FB14-858B-36D1243DCD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9316" y="3599410"/>
            <a:ext cx="2343150" cy="2343150"/>
          </a:xfrm>
          <a:prstGeom prst="rect">
            <a:avLst/>
          </a:prstGeom>
        </p:spPr>
      </p:pic>
      <p:pic>
        <p:nvPicPr>
          <p:cNvPr id="9" name="Graphic 8" descr="Medieval Armor with solid fill">
            <a:extLst>
              <a:ext uri="{FF2B5EF4-FFF2-40B4-BE49-F238E27FC236}">
                <a16:creationId xmlns:a16="http://schemas.microsoft.com/office/drawing/2014/main" id="{1EEAFD74-D9DE-BF81-CE94-2E1A7E62AE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62962" y="1629814"/>
            <a:ext cx="1819275" cy="1819275"/>
          </a:xfrm>
          <a:prstGeom prst="rect">
            <a:avLst/>
          </a:prstGeom>
        </p:spPr>
      </p:pic>
    </p:spTree>
    <p:extLst>
      <p:ext uri="{BB962C8B-B14F-4D97-AF65-F5344CB8AC3E}">
        <p14:creationId xmlns:p14="http://schemas.microsoft.com/office/powerpoint/2010/main" val="2550228657"/>
      </p:ext>
    </p:extLst>
  </p:cSld>
  <p:clrMapOvr>
    <a:masterClrMapping/>
  </p:clrMapOvr>
  <mc:AlternateContent xmlns:mc="http://schemas.openxmlformats.org/markup-compatibility/2006" xmlns:p14="http://schemas.microsoft.com/office/powerpoint/2010/main">
    <mc:Choice Requires="p14">
      <p:transition spd="slow" p14:dur="2000" advTm="3060"/>
    </mc:Choice>
    <mc:Fallback xmlns="">
      <p:transition spd="slow" advTm="306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57A31-A74C-493D-3B18-1E5A18374EB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1EBABA6-7014-FDD6-3F03-A93CC1E00557}"/>
              </a:ext>
            </a:extLst>
          </p:cNvPr>
          <p:cNvSpPr>
            <a:spLocks noGrp="1"/>
          </p:cNvSpPr>
          <p:nvPr>
            <p:ph type="title"/>
          </p:nvPr>
        </p:nvSpPr>
        <p:spPr>
          <a:xfrm>
            <a:off x="838200" y="-1"/>
            <a:ext cx="10515600" cy="1216025"/>
          </a:xfrm>
        </p:spPr>
        <p:txBody>
          <a:bodyPr/>
          <a:lstStyle/>
          <a:p>
            <a:pPr algn="ctr"/>
            <a:r>
              <a:rPr lang="en-US" dirty="0"/>
              <a:t>Incident Response Lifecycle</a:t>
            </a:r>
          </a:p>
        </p:txBody>
      </p:sp>
      <p:sp>
        <p:nvSpPr>
          <p:cNvPr id="7" name="Content Placeholder 4">
            <a:extLst>
              <a:ext uri="{FF2B5EF4-FFF2-40B4-BE49-F238E27FC236}">
                <a16:creationId xmlns:a16="http://schemas.microsoft.com/office/drawing/2014/main" id="{C6AAD32A-43B9-693A-AFC1-3DE2E970813B}"/>
              </a:ext>
            </a:extLst>
          </p:cNvPr>
          <p:cNvSpPr>
            <a:spLocks noGrp="1"/>
          </p:cNvSpPr>
          <p:nvPr>
            <p:ph sz="quarter" idx="10"/>
          </p:nvPr>
        </p:nvSpPr>
        <p:spPr>
          <a:xfrm>
            <a:off x="838199" y="1366345"/>
            <a:ext cx="8128820" cy="4788393"/>
          </a:xfrm>
        </p:spPr>
        <p:txBody>
          <a:bodyPr anchor="t">
            <a:normAutofit lnSpcReduction="10000"/>
          </a:bodyPr>
          <a:lstStyle/>
          <a:p>
            <a:pPr marL="0" indent="0">
              <a:spcBef>
                <a:spcPts val="600"/>
              </a:spcBef>
              <a:spcAft>
                <a:spcPts val="600"/>
              </a:spcAft>
              <a:buNone/>
            </a:pPr>
            <a:r>
              <a:rPr lang="en-US" sz="2000" dirty="0"/>
              <a:t>Containment: Objective is to prevent further damage and reduce immediate impact of incident by removing the threat actor's access</a:t>
            </a:r>
          </a:p>
          <a:p>
            <a:pPr>
              <a:spcBef>
                <a:spcPts val="600"/>
              </a:spcBef>
              <a:spcAft>
                <a:spcPts val="600"/>
              </a:spcAft>
            </a:pPr>
            <a:r>
              <a:rPr lang="en-US" sz="2000" dirty="0"/>
              <a:t>Isolate affected systems</a:t>
            </a:r>
          </a:p>
          <a:p>
            <a:pPr>
              <a:spcBef>
                <a:spcPts val="600"/>
              </a:spcBef>
              <a:spcAft>
                <a:spcPts val="600"/>
              </a:spcAft>
            </a:pPr>
            <a:r>
              <a:rPr lang="en-US" sz="2000" dirty="0"/>
              <a:t>Network segment, block IPs</a:t>
            </a:r>
          </a:p>
          <a:p>
            <a:pPr>
              <a:spcBef>
                <a:spcPts val="600"/>
              </a:spcBef>
              <a:spcAft>
                <a:spcPts val="600"/>
              </a:spcAft>
            </a:pPr>
            <a:r>
              <a:rPr lang="en-US" sz="2000" dirty="0"/>
              <a:t>Reset passwords</a:t>
            </a:r>
          </a:p>
          <a:p>
            <a:pPr>
              <a:spcBef>
                <a:spcPts val="600"/>
              </a:spcBef>
              <a:spcAft>
                <a:spcPts val="600"/>
              </a:spcAft>
            </a:pPr>
            <a:endParaRPr lang="en-US" sz="2000" dirty="0"/>
          </a:p>
          <a:p>
            <a:pPr marL="0" indent="0">
              <a:spcBef>
                <a:spcPts val="600"/>
              </a:spcBef>
              <a:spcAft>
                <a:spcPts val="600"/>
              </a:spcAft>
              <a:buNone/>
            </a:pPr>
            <a:r>
              <a:rPr lang="en-US" sz="2000" dirty="0"/>
              <a:t>Eradication and Recovery: Objective is to return to “normal operations” by eliminating artifacts of the incident</a:t>
            </a:r>
          </a:p>
          <a:p>
            <a:pPr>
              <a:spcBef>
                <a:spcPts val="600"/>
              </a:spcBef>
              <a:spcAft>
                <a:spcPts val="600"/>
              </a:spcAft>
            </a:pPr>
            <a:r>
              <a:rPr lang="en-US" sz="2000" dirty="0"/>
              <a:t>Remove malware, disable compromised accounts, </a:t>
            </a:r>
          </a:p>
          <a:p>
            <a:pPr>
              <a:spcBef>
                <a:spcPts val="600"/>
              </a:spcBef>
              <a:spcAft>
                <a:spcPts val="600"/>
              </a:spcAft>
            </a:pPr>
            <a:r>
              <a:rPr lang="en-US" sz="2000" dirty="0"/>
              <a:t>Mitigating vulnerabilities or other conditions that were exploited</a:t>
            </a:r>
          </a:p>
          <a:p>
            <a:pPr>
              <a:spcBef>
                <a:spcPts val="600"/>
              </a:spcBef>
              <a:spcAft>
                <a:spcPts val="600"/>
              </a:spcAft>
            </a:pPr>
            <a:r>
              <a:rPr lang="en-US" sz="2000" dirty="0"/>
              <a:t>Restore system from backups</a:t>
            </a:r>
          </a:p>
          <a:p>
            <a:pPr marL="0" indent="0">
              <a:spcBef>
                <a:spcPts val="600"/>
              </a:spcBef>
              <a:spcAft>
                <a:spcPts val="600"/>
              </a:spcAft>
              <a:buNone/>
            </a:pPr>
            <a:endParaRPr lang="en-US" sz="1500" dirty="0"/>
          </a:p>
          <a:p>
            <a:pPr>
              <a:spcBef>
                <a:spcPts val="600"/>
              </a:spcBef>
              <a:spcAft>
                <a:spcPts val="600"/>
              </a:spcAft>
            </a:pPr>
            <a:endParaRPr lang="en-US" sz="1500" dirty="0"/>
          </a:p>
          <a:p>
            <a:pPr marL="0" indent="0">
              <a:spcBef>
                <a:spcPts val="600"/>
              </a:spcBef>
              <a:spcAft>
                <a:spcPts val="600"/>
              </a:spcAft>
              <a:buNone/>
            </a:pPr>
            <a:endParaRPr lang="en-US" sz="1500" dirty="0"/>
          </a:p>
          <a:p>
            <a:pPr marL="0" indent="0">
              <a:spcBef>
                <a:spcPts val="600"/>
              </a:spcBef>
              <a:spcAft>
                <a:spcPts val="600"/>
              </a:spcAft>
              <a:buNone/>
            </a:pPr>
            <a:endParaRPr lang="en-US" sz="2000" dirty="0"/>
          </a:p>
        </p:txBody>
      </p:sp>
      <p:sp>
        <p:nvSpPr>
          <p:cNvPr id="5" name="Slide Number Placeholder 4">
            <a:extLst>
              <a:ext uri="{FF2B5EF4-FFF2-40B4-BE49-F238E27FC236}">
                <a16:creationId xmlns:a16="http://schemas.microsoft.com/office/drawing/2014/main" id="{A182B45C-5EFF-2F7A-C9DD-0E8CD95B0622}"/>
              </a:ext>
            </a:extLst>
          </p:cNvPr>
          <p:cNvSpPr>
            <a:spLocks noGrp="1"/>
          </p:cNvSpPr>
          <p:nvPr>
            <p:ph type="sldNum" sz="quarter" idx="12"/>
          </p:nvPr>
        </p:nvSpPr>
        <p:spPr/>
        <p:txBody>
          <a:bodyPr/>
          <a:lstStyle/>
          <a:p>
            <a:fld id="{48F63A3B-78C7-47BE-AE5E-E10140E04643}" type="slidenum">
              <a:rPr lang="en-US" smtClean="0"/>
              <a:t>25</a:t>
            </a:fld>
            <a:endParaRPr lang="en-US"/>
          </a:p>
        </p:txBody>
      </p:sp>
      <p:pic>
        <p:nvPicPr>
          <p:cNvPr id="3" name="Graphic 2" descr="Jail with solid fill">
            <a:extLst>
              <a:ext uri="{FF2B5EF4-FFF2-40B4-BE49-F238E27FC236}">
                <a16:creationId xmlns:a16="http://schemas.microsoft.com/office/drawing/2014/main" id="{D2CC76FA-D569-4CCC-89F2-AF37A391AF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0674" y="1273975"/>
            <a:ext cx="2343149" cy="2343149"/>
          </a:xfrm>
          <a:prstGeom prst="rect">
            <a:avLst/>
          </a:prstGeom>
        </p:spPr>
      </p:pic>
      <p:pic>
        <p:nvPicPr>
          <p:cNvPr id="10" name="Graphic 9" descr="Mop and bucket with solid fill">
            <a:extLst>
              <a:ext uri="{FF2B5EF4-FFF2-40B4-BE49-F238E27FC236}">
                <a16:creationId xmlns:a16="http://schemas.microsoft.com/office/drawing/2014/main" id="{827C5716-F100-0574-3EF9-AFF48FC47C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9682" y="4337624"/>
            <a:ext cx="1540711" cy="1540711"/>
          </a:xfrm>
          <a:prstGeom prst="rect">
            <a:avLst/>
          </a:prstGeom>
        </p:spPr>
      </p:pic>
      <p:pic>
        <p:nvPicPr>
          <p:cNvPr id="12" name="Graphic 11" descr="Renovation (House With Sparkles) with solid fill">
            <a:extLst>
              <a:ext uri="{FF2B5EF4-FFF2-40B4-BE49-F238E27FC236}">
                <a16:creationId xmlns:a16="http://schemas.microsoft.com/office/drawing/2014/main" id="{47AE3179-E77F-E9E8-8124-007B801090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80393" y="4247349"/>
            <a:ext cx="1907389" cy="1907389"/>
          </a:xfrm>
          <a:prstGeom prst="rect">
            <a:avLst/>
          </a:prstGeom>
        </p:spPr>
      </p:pic>
      <p:pic>
        <p:nvPicPr>
          <p:cNvPr id="14" name="Graphic 13" descr="Spilt/Cracked Glass Of Milk with solid fill">
            <a:extLst>
              <a:ext uri="{FF2B5EF4-FFF2-40B4-BE49-F238E27FC236}">
                <a16:creationId xmlns:a16="http://schemas.microsoft.com/office/drawing/2014/main" id="{22A271CC-22C1-B44F-DF6B-F0A43BD68C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26308" y="5388838"/>
            <a:ext cx="1243915" cy="1243915"/>
          </a:xfrm>
          <a:prstGeom prst="rect">
            <a:avLst/>
          </a:prstGeom>
        </p:spPr>
      </p:pic>
    </p:spTree>
    <p:extLst>
      <p:ext uri="{BB962C8B-B14F-4D97-AF65-F5344CB8AC3E}">
        <p14:creationId xmlns:p14="http://schemas.microsoft.com/office/powerpoint/2010/main" val="2229435876"/>
      </p:ext>
    </p:extLst>
  </p:cSld>
  <p:clrMapOvr>
    <a:masterClrMapping/>
  </p:clrMapOvr>
  <mc:AlternateContent xmlns:mc="http://schemas.openxmlformats.org/markup-compatibility/2006" xmlns:p14="http://schemas.microsoft.com/office/powerpoint/2010/main">
    <mc:Choice Requires="p14">
      <p:transition spd="slow" p14:dur="2000" advTm="3060"/>
    </mc:Choice>
    <mc:Fallback xmlns="">
      <p:transition spd="slow" advTm="306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F1DD1-5C46-6D5E-33FA-01EE0F471E3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B8418E3-1488-3BD9-CB50-B96E3AE2F5AA}"/>
              </a:ext>
            </a:extLst>
          </p:cNvPr>
          <p:cNvSpPr>
            <a:spLocks noGrp="1"/>
          </p:cNvSpPr>
          <p:nvPr>
            <p:ph type="title"/>
          </p:nvPr>
        </p:nvSpPr>
        <p:spPr>
          <a:xfrm>
            <a:off x="838200" y="-1"/>
            <a:ext cx="10515600" cy="1216025"/>
          </a:xfrm>
        </p:spPr>
        <p:txBody>
          <a:bodyPr/>
          <a:lstStyle/>
          <a:p>
            <a:pPr algn="ctr"/>
            <a:r>
              <a:rPr lang="en-US" dirty="0"/>
              <a:t>Incident Response Lifecycle</a:t>
            </a:r>
          </a:p>
        </p:txBody>
      </p:sp>
      <p:sp>
        <p:nvSpPr>
          <p:cNvPr id="7" name="Content Placeholder 4">
            <a:extLst>
              <a:ext uri="{FF2B5EF4-FFF2-40B4-BE49-F238E27FC236}">
                <a16:creationId xmlns:a16="http://schemas.microsoft.com/office/drawing/2014/main" id="{6B47E42F-02DD-0A1E-8206-33B4D526A6E7}"/>
              </a:ext>
            </a:extLst>
          </p:cNvPr>
          <p:cNvSpPr>
            <a:spLocks noGrp="1"/>
          </p:cNvSpPr>
          <p:nvPr>
            <p:ph sz="quarter" idx="10"/>
          </p:nvPr>
        </p:nvSpPr>
        <p:spPr>
          <a:xfrm>
            <a:off x="838199" y="1366345"/>
            <a:ext cx="8128820" cy="4788393"/>
          </a:xfrm>
        </p:spPr>
        <p:txBody>
          <a:bodyPr anchor="t">
            <a:normAutofit/>
          </a:bodyPr>
          <a:lstStyle/>
          <a:p>
            <a:pPr marL="0" indent="0">
              <a:spcBef>
                <a:spcPts val="600"/>
              </a:spcBef>
              <a:spcAft>
                <a:spcPts val="600"/>
              </a:spcAft>
              <a:buNone/>
            </a:pPr>
            <a:r>
              <a:rPr lang="en-US" sz="2000" dirty="0"/>
              <a:t>Post-Incident Activities: Goal is to document the incident, inform leadership, harden environment to prevent similar incidents and apply lessons learned</a:t>
            </a:r>
          </a:p>
          <a:p>
            <a:pPr>
              <a:spcBef>
                <a:spcPts val="600"/>
              </a:spcBef>
              <a:spcAft>
                <a:spcPts val="600"/>
              </a:spcAft>
            </a:pPr>
            <a:r>
              <a:rPr lang="en-US" sz="2000" dirty="0"/>
              <a:t>Conduct lessons learned analysis</a:t>
            </a:r>
          </a:p>
          <a:p>
            <a:pPr>
              <a:spcBef>
                <a:spcPts val="600"/>
              </a:spcBef>
              <a:spcAft>
                <a:spcPts val="600"/>
              </a:spcAft>
            </a:pPr>
            <a:r>
              <a:rPr lang="en-US" sz="2000" dirty="0"/>
              <a:t>Update policies controls and training</a:t>
            </a:r>
          </a:p>
          <a:p>
            <a:pPr>
              <a:spcBef>
                <a:spcPts val="600"/>
              </a:spcBef>
              <a:spcAft>
                <a:spcPts val="600"/>
              </a:spcAft>
            </a:pPr>
            <a:r>
              <a:rPr lang="en-US" sz="2000" dirty="0"/>
              <a:t>Update roles and responsibilities</a:t>
            </a:r>
          </a:p>
          <a:p>
            <a:pPr>
              <a:spcBef>
                <a:spcPts val="600"/>
              </a:spcBef>
              <a:spcAft>
                <a:spcPts val="600"/>
              </a:spcAft>
            </a:pPr>
            <a:r>
              <a:rPr lang="en-US" sz="2000" dirty="0"/>
              <a:t>Improving tools required to perform protection, </a:t>
            </a:r>
            <a:br>
              <a:rPr lang="en-US" sz="2000" dirty="0"/>
            </a:br>
            <a:r>
              <a:rPr lang="en-US" sz="2000" dirty="0"/>
              <a:t>detection, analysis or response actions</a:t>
            </a:r>
          </a:p>
          <a:p>
            <a:pPr>
              <a:spcBef>
                <a:spcPts val="600"/>
              </a:spcBef>
              <a:spcAft>
                <a:spcPts val="600"/>
              </a:spcAft>
            </a:pPr>
            <a:endParaRPr lang="en-US" sz="2000" dirty="0"/>
          </a:p>
          <a:p>
            <a:pPr>
              <a:spcBef>
                <a:spcPts val="600"/>
              </a:spcBef>
              <a:spcAft>
                <a:spcPts val="600"/>
              </a:spcAft>
            </a:pPr>
            <a:endParaRPr lang="en-US" sz="2000" dirty="0"/>
          </a:p>
          <a:p>
            <a:pPr marL="0" indent="0">
              <a:spcBef>
                <a:spcPts val="600"/>
              </a:spcBef>
              <a:spcAft>
                <a:spcPts val="600"/>
              </a:spcAft>
              <a:buNone/>
            </a:pPr>
            <a:endParaRPr lang="en-US" sz="1500" dirty="0"/>
          </a:p>
          <a:p>
            <a:pPr>
              <a:spcBef>
                <a:spcPts val="600"/>
              </a:spcBef>
              <a:spcAft>
                <a:spcPts val="600"/>
              </a:spcAft>
            </a:pPr>
            <a:endParaRPr lang="en-US" sz="1500" dirty="0"/>
          </a:p>
          <a:p>
            <a:pPr marL="0" indent="0">
              <a:spcBef>
                <a:spcPts val="600"/>
              </a:spcBef>
              <a:spcAft>
                <a:spcPts val="600"/>
              </a:spcAft>
              <a:buNone/>
            </a:pPr>
            <a:endParaRPr lang="en-US" sz="1500" dirty="0"/>
          </a:p>
          <a:p>
            <a:pPr marL="0" indent="0">
              <a:spcBef>
                <a:spcPts val="600"/>
              </a:spcBef>
              <a:spcAft>
                <a:spcPts val="600"/>
              </a:spcAft>
              <a:buNone/>
            </a:pPr>
            <a:endParaRPr lang="en-US" sz="2000" dirty="0"/>
          </a:p>
        </p:txBody>
      </p:sp>
      <p:sp>
        <p:nvSpPr>
          <p:cNvPr id="5" name="Slide Number Placeholder 4">
            <a:extLst>
              <a:ext uri="{FF2B5EF4-FFF2-40B4-BE49-F238E27FC236}">
                <a16:creationId xmlns:a16="http://schemas.microsoft.com/office/drawing/2014/main" id="{8792FDA0-8827-0709-44E9-344503330694}"/>
              </a:ext>
            </a:extLst>
          </p:cNvPr>
          <p:cNvSpPr>
            <a:spLocks noGrp="1"/>
          </p:cNvSpPr>
          <p:nvPr>
            <p:ph type="sldNum" sz="quarter" idx="12"/>
          </p:nvPr>
        </p:nvSpPr>
        <p:spPr/>
        <p:txBody>
          <a:bodyPr/>
          <a:lstStyle/>
          <a:p>
            <a:fld id="{48F63A3B-78C7-47BE-AE5E-E10140E04643}" type="slidenum">
              <a:rPr lang="en-US" smtClean="0"/>
              <a:t>26</a:t>
            </a:fld>
            <a:endParaRPr lang="en-US"/>
          </a:p>
        </p:txBody>
      </p:sp>
      <p:pic>
        <p:nvPicPr>
          <p:cNvPr id="4" name="Graphic 3" descr="Typewriter with solid fill">
            <a:extLst>
              <a:ext uri="{FF2B5EF4-FFF2-40B4-BE49-F238E27FC236}">
                <a16:creationId xmlns:a16="http://schemas.microsoft.com/office/drawing/2014/main" id="{695DCC42-423C-A5DE-6A29-DF2136E91F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5653" y="3298012"/>
            <a:ext cx="2333625" cy="2333625"/>
          </a:xfrm>
          <a:prstGeom prst="rect">
            <a:avLst/>
          </a:prstGeom>
        </p:spPr>
      </p:pic>
      <p:pic>
        <p:nvPicPr>
          <p:cNvPr id="9" name="Graphic 8" descr="Signature with solid fill">
            <a:extLst>
              <a:ext uri="{FF2B5EF4-FFF2-40B4-BE49-F238E27FC236}">
                <a16:creationId xmlns:a16="http://schemas.microsoft.com/office/drawing/2014/main" id="{7ED18B66-79F6-A7C1-3B02-56A901FC81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17070" y="3699970"/>
            <a:ext cx="2062655" cy="2062655"/>
          </a:xfrm>
          <a:prstGeom prst="rect">
            <a:avLst/>
          </a:prstGeom>
        </p:spPr>
      </p:pic>
    </p:spTree>
    <p:extLst>
      <p:ext uri="{BB962C8B-B14F-4D97-AF65-F5344CB8AC3E}">
        <p14:creationId xmlns:p14="http://schemas.microsoft.com/office/powerpoint/2010/main" val="2133614133"/>
      </p:ext>
    </p:extLst>
  </p:cSld>
  <p:clrMapOvr>
    <a:masterClrMapping/>
  </p:clrMapOvr>
  <mc:AlternateContent xmlns:mc="http://schemas.openxmlformats.org/markup-compatibility/2006" xmlns:p14="http://schemas.microsoft.com/office/powerpoint/2010/main">
    <mc:Choice Requires="p14">
      <p:transition spd="slow" p14:dur="2000" advTm="3060"/>
    </mc:Choice>
    <mc:Fallback xmlns="">
      <p:transition spd="slow" advTm="306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EAC20-1DE9-9FFE-5B20-55920C61BD2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3CF1DD4-A987-7C2F-A841-BF8807E6F9FF}"/>
              </a:ext>
            </a:extLst>
          </p:cNvPr>
          <p:cNvSpPr>
            <a:spLocks noGrp="1"/>
          </p:cNvSpPr>
          <p:nvPr>
            <p:ph type="title"/>
          </p:nvPr>
        </p:nvSpPr>
        <p:spPr>
          <a:xfrm>
            <a:off x="838200" y="-1"/>
            <a:ext cx="10515600" cy="1216025"/>
          </a:xfrm>
        </p:spPr>
        <p:txBody>
          <a:bodyPr/>
          <a:lstStyle/>
          <a:p>
            <a:pPr algn="ctr"/>
            <a:r>
              <a:rPr lang="en-US" dirty="0"/>
              <a:t>Incident Response Lifecycle</a:t>
            </a:r>
          </a:p>
        </p:txBody>
      </p:sp>
      <p:sp>
        <p:nvSpPr>
          <p:cNvPr id="7" name="Content Placeholder 4">
            <a:extLst>
              <a:ext uri="{FF2B5EF4-FFF2-40B4-BE49-F238E27FC236}">
                <a16:creationId xmlns:a16="http://schemas.microsoft.com/office/drawing/2014/main" id="{3C970170-39C0-26D0-A0D8-AD1AA1CA387A}"/>
              </a:ext>
            </a:extLst>
          </p:cNvPr>
          <p:cNvSpPr>
            <a:spLocks noGrp="1"/>
          </p:cNvSpPr>
          <p:nvPr>
            <p:ph sz="quarter" idx="10"/>
          </p:nvPr>
        </p:nvSpPr>
        <p:spPr>
          <a:xfrm>
            <a:off x="838199" y="1366345"/>
            <a:ext cx="8128820" cy="4788393"/>
          </a:xfrm>
        </p:spPr>
        <p:txBody>
          <a:bodyPr anchor="t">
            <a:normAutofit/>
          </a:bodyPr>
          <a:lstStyle/>
          <a:p>
            <a:pPr marL="0" indent="0">
              <a:buNone/>
            </a:pPr>
            <a:r>
              <a:rPr lang="en-US" sz="2000" b="1" dirty="0"/>
              <a:t>Key Takeaway</a:t>
            </a:r>
          </a:p>
          <a:p>
            <a:r>
              <a:rPr lang="en-US" sz="2000" dirty="0"/>
              <a:t>Incident response is a continuous improvement cycle that strengthens the organization's ability to prevent and withstand future attacks.</a:t>
            </a:r>
          </a:p>
          <a:p>
            <a:r>
              <a:rPr lang="en-US" sz="2000" dirty="0"/>
              <a:t>Incident Response Playbooks Templates and Resources</a:t>
            </a:r>
          </a:p>
          <a:p>
            <a:pPr lvl="1"/>
            <a:r>
              <a:rPr lang="en-US" sz="2000" dirty="0">
                <a:hlinkClick r:id="rId3"/>
              </a:rPr>
              <a:t>CISA Incident Response Plan</a:t>
            </a:r>
            <a:endParaRPr lang="en-US" sz="2000" dirty="0"/>
          </a:p>
          <a:p>
            <a:pPr lvl="1"/>
            <a:r>
              <a:rPr lang="en-US" sz="2000" dirty="0">
                <a:hlinkClick r:id="rId4"/>
              </a:rPr>
              <a:t>NIST Cybersecurity Framework</a:t>
            </a: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endParaRPr lang="en-US" sz="2000" dirty="0"/>
          </a:p>
          <a:p>
            <a:pPr marL="0" indent="0">
              <a:buNone/>
            </a:pPr>
            <a:endParaRPr lang="en-US" sz="2000" dirty="0"/>
          </a:p>
          <a:p>
            <a:pPr>
              <a:spcBef>
                <a:spcPts val="600"/>
              </a:spcBef>
              <a:spcAft>
                <a:spcPts val="600"/>
              </a:spcAft>
            </a:pPr>
            <a:endParaRPr lang="en-US" sz="2000" dirty="0"/>
          </a:p>
          <a:p>
            <a:pPr>
              <a:spcBef>
                <a:spcPts val="600"/>
              </a:spcBef>
              <a:spcAft>
                <a:spcPts val="600"/>
              </a:spcAft>
            </a:pPr>
            <a:endParaRPr lang="en-US" sz="2000" dirty="0"/>
          </a:p>
          <a:p>
            <a:pPr marL="0" indent="0">
              <a:spcBef>
                <a:spcPts val="600"/>
              </a:spcBef>
              <a:spcAft>
                <a:spcPts val="600"/>
              </a:spcAft>
              <a:buNone/>
            </a:pPr>
            <a:endParaRPr lang="en-US" sz="1500" dirty="0"/>
          </a:p>
          <a:p>
            <a:pPr>
              <a:spcBef>
                <a:spcPts val="600"/>
              </a:spcBef>
              <a:spcAft>
                <a:spcPts val="600"/>
              </a:spcAft>
            </a:pPr>
            <a:endParaRPr lang="en-US" sz="1500" dirty="0"/>
          </a:p>
          <a:p>
            <a:pPr marL="0" indent="0">
              <a:spcBef>
                <a:spcPts val="600"/>
              </a:spcBef>
              <a:spcAft>
                <a:spcPts val="600"/>
              </a:spcAft>
              <a:buNone/>
            </a:pPr>
            <a:endParaRPr lang="en-US" sz="1500" dirty="0"/>
          </a:p>
          <a:p>
            <a:pPr marL="0" indent="0">
              <a:spcBef>
                <a:spcPts val="600"/>
              </a:spcBef>
              <a:spcAft>
                <a:spcPts val="600"/>
              </a:spcAft>
              <a:buNone/>
            </a:pPr>
            <a:endParaRPr lang="en-US" sz="2000" dirty="0"/>
          </a:p>
        </p:txBody>
      </p:sp>
      <p:sp>
        <p:nvSpPr>
          <p:cNvPr id="5" name="Slide Number Placeholder 4">
            <a:extLst>
              <a:ext uri="{FF2B5EF4-FFF2-40B4-BE49-F238E27FC236}">
                <a16:creationId xmlns:a16="http://schemas.microsoft.com/office/drawing/2014/main" id="{83247E29-9D57-2EF8-84CF-0009EDA45D9A}"/>
              </a:ext>
            </a:extLst>
          </p:cNvPr>
          <p:cNvSpPr>
            <a:spLocks noGrp="1"/>
          </p:cNvSpPr>
          <p:nvPr>
            <p:ph type="sldNum" sz="quarter" idx="12"/>
          </p:nvPr>
        </p:nvSpPr>
        <p:spPr/>
        <p:txBody>
          <a:bodyPr/>
          <a:lstStyle/>
          <a:p>
            <a:fld id="{48F63A3B-78C7-47BE-AE5E-E10140E04643}" type="slidenum">
              <a:rPr lang="en-US" smtClean="0"/>
              <a:t>27</a:t>
            </a:fld>
            <a:endParaRPr lang="en-US"/>
          </a:p>
        </p:txBody>
      </p:sp>
    </p:spTree>
    <p:extLst>
      <p:ext uri="{BB962C8B-B14F-4D97-AF65-F5344CB8AC3E}">
        <p14:creationId xmlns:p14="http://schemas.microsoft.com/office/powerpoint/2010/main" val="3634808254"/>
      </p:ext>
    </p:extLst>
  </p:cSld>
  <p:clrMapOvr>
    <a:masterClrMapping/>
  </p:clrMapOvr>
  <mc:AlternateContent xmlns:mc="http://schemas.openxmlformats.org/markup-compatibility/2006" xmlns:p14="http://schemas.microsoft.com/office/powerpoint/2010/main">
    <mc:Choice Requires="p14">
      <p:transition spd="slow" p14:dur="2000" advTm="3060"/>
    </mc:Choice>
    <mc:Fallback xmlns="">
      <p:transition spd="slow" advTm="306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788C7-BA17-6834-CC86-36DF5FBBF23A}"/>
            </a:ext>
          </a:extLst>
        </p:cNvPr>
        <p:cNvGrpSpPr/>
        <p:nvPr/>
      </p:nvGrpSpPr>
      <p:grpSpPr>
        <a:xfrm>
          <a:off x="0" y="0"/>
          <a:ext cx="0" cy="0"/>
          <a:chOff x="0" y="0"/>
          <a:chExt cx="0" cy="0"/>
        </a:xfrm>
      </p:grpSpPr>
      <p:sp>
        <p:nvSpPr>
          <p:cNvPr id="7" name="Rectangle 3">
            <a:extLst>
              <a:ext uri="{FF2B5EF4-FFF2-40B4-BE49-F238E27FC236}">
                <a16:creationId xmlns:a16="http://schemas.microsoft.com/office/drawing/2014/main" id="{03E99DCF-A220-736A-A499-921E12A24196}"/>
              </a:ext>
              <a:ext uri="{C183D7F6-B498-43B3-948B-1728B52AA6E4}">
                <adec:decorative xmlns:adec="http://schemas.microsoft.com/office/drawing/2017/decorative" val="1"/>
              </a:ext>
            </a:extLst>
          </p:cNvPr>
          <p:cNvSpPr/>
          <p:nvPr/>
        </p:nvSpPr>
        <p:spPr>
          <a:xfrm rot="10800000">
            <a:off x="5137483" y="2983831"/>
            <a:ext cx="7054515" cy="2654967"/>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E3E48B8-F047-232B-5DE9-5EC4AC438A5C}"/>
              </a:ext>
            </a:extLst>
          </p:cNvPr>
          <p:cNvSpPr txBox="1"/>
          <p:nvPr/>
        </p:nvSpPr>
        <p:spPr>
          <a:xfrm>
            <a:off x="3581400" y="1566374"/>
            <a:ext cx="4737100" cy="584775"/>
          </a:xfrm>
          <a:prstGeom prst="rect">
            <a:avLst/>
          </a:prstGeom>
          <a:noFill/>
        </p:spPr>
        <p:txBody>
          <a:bodyPr wrap="square" rtlCol="0">
            <a:spAutoFit/>
          </a:bodyPr>
          <a:lstStyle/>
          <a:p>
            <a:pPr algn="ctr"/>
            <a:r>
              <a:rPr lang="en-US" sz="3200" b="1" dirty="0">
                <a:latin typeface="Aptos" panose="020B0004020202020204" pitchFamily="34" charset="0"/>
              </a:rPr>
              <a:t>Cyber Threat Landscape</a:t>
            </a:r>
          </a:p>
        </p:txBody>
      </p:sp>
      <p:pic>
        <p:nvPicPr>
          <p:cNvPr id="11" name="Picture 10" descr="Abstract background of connected blue lines">
            <a:extLst>
              <a:ext uri="{FF2B5EF4-FFF2-40B4-BE49-F238E27FC236}">
                <a16:creationId xmlns:a16="http://schemas.microsoft.com/office/drawing/2014/main" id="{2A2F14EB-07E0-3F9E-19FD-C3BFFBB86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2">
            <a:extLst>
              <a:ext uri="{FF2B5EF4-FFF2-40B4-BE49-F238E27FC236}">
                <a16:creationId xmlns:a16="http://schemas.microsoft.com/office/drawing/2014/main" id="{A0AF3782-7E44-5B1D-ED28-91819855F387}"/>
              </a:ext>
              <a:ext uri="{C183D7F6-B498-43B3-948B-1728B52AA6E4}">
                <adec:decorative xmlns:adec="http://schemas.microsoft.com/office/drawing/2017/decorative" val="1"/>
              </a:ext>
            </a:extLst>
          </p:cNvPr>
          <p:cNvSpPr/>
          <p:nvPr/>
        </p:nvSpPr>
        <p:spPr bwMode="gray">
          <a:xfrm rot="10800000">
            <a:off x="0" y="4649194"/>
            <a:ext cx="12192000" cy="2208806"/>
          </a:xfrm>
          <a:prstGeom prst="rect">
            <a:avLst/>
          </a:prstGeom>
          <a:gradFill>
            <a:gsLst>
              <a:gs pos="0">
                <a:schemeClr val="accent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FF53CE9F-2E14-E07E-0BEB-B93E55088FA6}"/>
              </a:ext>
            </a:extLst>
          </p:cNvPr>
          <p:cNvSpPr txBox="1"/>
          <p:nvPr/>
        </p:nvSpPr>
        <p:spPr>
          <a:xfrm>
            <a:off x="2846388" y="5145002"/>
            <a:ext cx="6499223" cy="584775"/>
          </a:xfrm>
          <a:prstGeom prst="rect">
            <a:avLst/>
          </a:prstGeom>
          <a:noFill/>
        </p:spPr>
        <p:txBody>
          <a:bodyPr wrap="square" rtlCol="0">
            <a:spAutoFit/>
          </a:bodyPr>
          <a:lstStyle/>
          <a:p>
            <a:pPr algn="ctr"/>
            <a:r>
              <a:rPr lang="en-US" sz="3200" b="1" dirty="0">
                <a:latin typeface="Aptos" panose="020B0004020202020204" pitchFamily="34" charset="0"/>
              </a:rPr>
              <a:t>MNIT Services</a:t>
            </a:r>
          </a:p>
        </p:txBody>
      </p:sp>
    </p:spTree>
    <p:extLst>
      <p:ext uri="{BB962C8B-B14F-4D97-AF65-F5344CB8AC3E}">
        <p14:creationId xmlns:p14="http://schemas.microsoft.com/office/powerpoint/2010/main" val="1424139923"/>
      </p:ext>
    </p:extLst>
  </p:cSld>
  <p:clrMapOvr>
    <a:masterClrMapping/>
  </p:clrMapOvr>
  <mc:AlternateContent xmlns:mc="http://schemas.openxmlformats.org/markup-compatibility/2006" xmlns:p14="http://schemas.microsoft.com/office/powerpoint/2010/main">
    <mc:Choice Requires="p14">
      <p:transition spd="slow" p14:dur="2000" advTm="1704"/>
    </mc:Choice>
    <mc:Fallback xmlns="">
      <p:transition spd="slow" advTm="170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1F12A3A-D05C-00A4-BD16-5EC1774ECEA0}"/>
              </a:ext>
              <a:ext uri="{C183D7F6-B498-43B3-948B-1728B52AA6E4}">
                <adec:decorative xmlns:adec="http://schemas.microsoft.com/office/drawing/2017/decorative" val="1"/>
              </a:ext>
            </a:extLst>
          </p:cNvPr>
          <p:cNvSpPr/>
          <p:nvPr/>
        </p:nvSpPr>
        <p:spPr>
          <a:xfrm>
            <a:off x="704514" y="7081"/>
            <a:ext cx="10649285" cy="56500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A5EE7A-CB29-AA8D-215A-75A5D77639D8}"/>
              </a:ext>
            </a:extLst>
          </p:cNvPr>
          <p:cNvSpPr>
            <a:spLocks noGrp="1"/>
          </p:cNvSpPr>
          <p:nvPr>
            <p:ph type="title"/>
          </p:nvPr>
        </p:nvSpPr>
        <p:spPr>
          <a:xfrm>
            <a:off x="1647975" y="105315"/>
            <a:ext cx="8144209" cy="1216025"/>
          </a:xfrm>
        </p:spPr>
        <p:txBody>
          <a:bodyPr>
            <a:normAutofit fontScale="90000"/>
          </a:bodyPr>
          <a:lstStyle/>
          <a:p>
            <a:pPr algn="l"/>
            <a:r>
              <a:rPr lang="en-US" dirty="0"/>
              <a:t>Cybersecurity Incident Reporting Requirements</a:t>
            </a:r>
          </a:p>
        </p:txBody>
      </p:sp>
      <p:sp>
        <p:nvSpPr>
          <p:cNvPr id="9" name="Content Placeholder 8">
            <a:extLst>
              <a:ext uri="{FF2B5EF4-FFF2-40B4-BE49-F238E27FC236}">
                <a16:creationId xmlns:a16="http://schemas.microsoft.com/office/drawing/2014/main" id="{FFDEAA12-652A-4032-4069-1AC00A04EE80}"/>
              </a:ext>
            </a:extLst>
          </p:cNvPr>
          <p:cNvSpPr>
            <a:spLocks noGrp="1"/>
          </p:cNvSpPr>
          <p:nvPr>
            <p:ph sz="quarter" idx="10"/>
          </p:nvPr>
        </p:nvSpPr>
        <p:spPr>
          <a:xfrm>
            <a:off x="704516" y="1608536"/>
            <a:ext cx="11017584" cy="4788393"/>
          </a:xfrm>
        </p:spPr>
        <p:txBody>
          <a:bodyPr>
            <a:normAutofit/>
          </a:bodyPr>
          <a:lstStyle/>
          <a:p>
            <a:pPr marL="0" indent="0">
              <a:spcAft>
                <a:spcPts val="600"/>
              </a:spcAft>
              <a:buNone/>
            </a:pPr>
            <a:r>
              <a:rPr lang="en-US" sz="2600" b="1" dirty="0">
                <a:solidFill>
                  <a:schemeClr val="tx1"/>
                </a:solidFill>
                <a:ea typeface="Calibri"/>
                <a:cs typeface="Calibri"/>
              </a:rPr>
              <a:t>Who must report</a:t>
            </a:r>
          </a:p>
          <a:p>
            <a:pPr lvl="1"/>
            <a:r>
              <a:rPr lang="en-US" sz="2000" dirty="0">
                <a:ea typeface="Calibri"/>
                <a:cs typeface="Calibri"/>
              </a:rPr>
              <a:t>State agencies, political subdivisions; school districts, charter schools, intermediate districts, cooperative units, and public post-secondary (higher education) institutions. </a:t>
            </a:r>
          </a:p>
          <a:p>
            <a:pPr lvl="1"/>
            <a:r>
              <a:rPr lang="en-US" sz="2000" i="1" dirty="0">
                <a:ea typeface="+mn-lt"/>
                <a:cs typeface="+mn-lt"/>
              </a:rPr>
              <a:t>Government contractors or vendors</a:t>
            </a:r>
            <a:r>
              <a:rPr lang="en-US" sz="2000" dirty="0">
                <a:ea typeface="+mn-lt"/>
                <a:cs typeface="+mn-lt"/>
              </a:rPr>
              <a:t> that provide goods or services to a public agency must report an incident to the public agency.</a:t>
            </a:r>
          </a:p>
          <a:p>
            <a:pPr marL="0" indent="0">
              <a:lnSpc>
                <a:spcPct val="50000"/>
              </a:lnSpc>
              <a:spcBef>
                <a:spcPts val="1200"/>
              </a:spcBef>
              <a:spcAft>
                <a:spcPts val="600"/>
              </a:spcAft>
              <a:buNone/>
            </a:pPr>
            <a:r>
              <a:rPr lang="en-US" sz="2600" b="1" dirty="0">
                <a:solidFill>
                  <a:schemeClr val="tx1"/>
                </a:solidFill>
              </a:rPr>
              <a:t>When to report</a:t>
            </a:r>
            <a:endParaRPr lang="en-US" sz="2600" b="1" dirty="0">
              <a:solidFill>
                <a:schemeClr val="tx1"/>
              </a:solidFill>
              <a:ea typeface="Calibri"/>
              <a:cs typeface="Calibri"/>
            </a:endParaRPr>
          </a:p>
          <a:p>
            <a:pPr lvl="1">
              <a:spcAft>
                <a:spcPts val="600"/>
              </a:spcAft>
            </a:pPr>
            <a:r>
              <a:rPr lang="en-US" sz="2000" dirty="0">
                <a:ea typeface="Calibri"/>
                <a:cs typeface="Calibri"/>
              </a:rPr>
              <a:t>Within 24 hours if Criminal Justice Information is impacted.</a:t>
            </a:r>
          </a:p>
          <a:p>
            <a:pPr lvl="1">
              <a:spcAft>
                <a:spcPts val="600"/>
              </a:spcAft>
            </a:pPr>
            <a:r>
              <a:rPr lang="en-US" sz="2000" dirty="0">
                <a:ea typeface="Calibri"/>
                <a:cs typeface="Calibri"/>
              </a:rPr>
              <a:t>Within 72 hours of when incident was identified or occurred.</a:t>
            </a:r>
          </a:p>
        </p:txBody>
      </p:sp>
      <p:sp>
        <p:nvSpPr>
          <p:cNvPr id="11" name="TextBox 10">
            <a:extLst>
              <a:ext uri="{FF2B5EF4-FFF2-40B4-BE49-F238E27FC236}">
                <a16:creationId xmlns:a16="http://schemas.microsoft.com/office/drawing/2014/main" id="{272D16AA-2BFE-2838-D191-B5B1BA27AE7A}"/>
              </a:ext>
            </a:extLst>
          </p:cNvPr>
          <p:cNvSpPr txBox="1"/>
          <p:nvPr/>
        </p:nvSpPr>
        <p:spPr>
          <a:xfrm>
            <a:off x="3868484" y="6125517"/>
            <a:ext cx="4455031" cy="461665"/>
          </a:xfrm>
          <a:prstGeom prst="rect">
            <a:avLst/>
          </a:prstGeom>
          <a:noFill/>
        </p:spPr>
        <p:txBody>
          <a:bodyPr wrap="square">
            <a:spAutoFit/>
          </a:bodyPr>
          <a:lstStyle/>
          <a:p>
            <a:pPr marL="0" indent="0">
              <a:buNone/>
            </a:pPr>
            <a:r>
              <a:rPr lang="en-US" sz="2400" b="1" dirty="0">
                <a:solidFill>
                  <a:schemeClr val="tx1"/>
                </a:solidFill>
                <a:latin typeface="+mj-lt"/>
              </a:rPr>
              <a:t>Reporting: </a:t>
            </a:r>
            <a:r>
              <a:rPr lang="en-US" sz="2400" b="1" dirty="0">
                <a:latin typeface="+mj-lt"/>
                <a:hlinkClick r:id="rId3"/>
              </a:rPr>
              <a:t>mn.gov/mnit/cir</a:t>
            </a:r>
            <a:endParaRPr lang="en-US" sz="2400" b="1" dirty="0">
              <a:latin typeface="+mj-lt"/>
            </a:endParaRPr>
          </a:p>
        </p:txBody>
      </p:sp>
      <p:sp>
        <p:nvSpPr>
          <p:cNvPr id="6" name="Slide Number Placeholder 5">
            <a:extLst>
              <a:ext uri="{FF2B5EF4-FFF2-40B4-BE49-F238E27FC236}">
                <a16:creationId xmlns:a16="http://schemas.microsoft.com/office/drawing/2014/main" id="{32896EF8-78FF-1DD7-1CB8-2D9586AD096A}"/>
              </a:ext>
            </a:extLst>
          </p:cNvPr>
          <p:cNvSpPr>
            <a:spLocks noGrp="1"/>
          </p:cNvSpPr>
          <p:nvPr>
            <p:ph type="sldNum" sz="quarter" idx="12"/>
          </p:nvPr>
        </p:nvSpPr>
        <p:spPr/>
        <p:txBody>
          <a:bodyPr/>
          <a:lstStyle/>
          <a:p>
            <a:fld id="{48F63A3B-78C7-47BE-AE5E-E10140E04643}" type="slidenum">
              <a:rPr lang="en-US" smtClean="0"/>
              <a:t>29</a:t>
            </a:fld>
            <a:endParaRPr lang="en-US"/>
          </a:p>
        </p:txBody>
      </p:sp>
    </p:spTree>
    <p:extLst>
      <p:ext uri="{BB962C8B-B14F-4D97-AF65-F5344CB8AC3E}">
        <p14:creationId xmlns:p14="http://schemas.microsoft.com/office/powerpoint/2010/main" val="1061510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91FE7-69B2-841A-5604-2CF0DBA87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59422D-6C75-7FD0-BC1B-DF872DA3AF83}"/>
              </a:ext>
            </a:extLst>
          </p:cNvPr>
          <p:cNvSpPr>
            <a:spLocks noGrp="1"/>
          </p:cNvSpPr>
          <p:nvPr>
            <p:ph type="title"/>
          </p:nvPr>
        </p:nvSpPr>
        <p:spPr/>
        <p:txBody>
          <a:bodyPr/>
          <a:lstStyle/>
          <a:p>
            <a:pPr algn="ctr"/>
            <a:r>
              <a:rPr lang="en-US" b="1" dirty="0"/>
              <a:t>Minnesota IT Services (MNIT)</a:t>
            </a:r>
          </a:p>
        </p:txBody>
      </p:sp>
      <p:sp>
        <p:nvSpPr>
          <p:cNvPr id="4" name="Content Placeholder 4">
            <a:extLst>
              <a:ext uri="{FF2B5EF4-FFF2-40B4-BE49-F238E27FC236}">
                <a16:creationId xmlns:a16="http://schemas.microsoft.com/office/drawing/2014/main" id="{D9B5416F-17E4-7BA9-8259-E6572C2A5736}"/>
              </a:ext>
            </a:extLst>
          </p:cNvPr>
          <p:cNvSpPr txBox="1">
            <a:spLocks/>
          </p:cNvSpPr>
          <p:nvPr/>
        </p:nvSpPr>
        <p:spPr bwMode="gray">
          <a:xfrm>
            <a:off x="838200" y="1620185"/>
            <a:ext cx="10515600" cy="727789"/>
          </a:xfrm>
          <a:prstGeom prst="rect">
            <a:avLst/>
          </a:prstGeom>
          <a:noFill/>
        </p:spPr>
        <p:txBody>
          <a:bodyPr vert="horz" lIns="0" tIns="182880" rIns="0" bIns="182880" rtlCol="0" anchor="t">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600"/>
              </a:spcAft>
              <a:buClr>
                <a:srgbClr val="003865"/>
              </a:buClr>
              <a:buSzTx/>
              <a:buFont typeface="Arial" panose="020B0604020202020204" pitchFamily="34" charset="0"/>
              <a:buNone/>
              <a:tabLst/>
              <a:defRPr/>
            </a:pPr>
            <a:r>
              <a:rPr kumimoji="0" lang="en-US" sz="2600" b="1" i="0" u="none" strike="noStrike" kern="1200" cap="none" spc="0" normalizeH="0" baseline="0" noProof="0" dirty="0">
                <a:ln>
                  <a:noFill/>
                </a:ln>
                <a:solidFill>
                  <a:srgbClr val="000000"/>
                </a:solidFill>
                <a:effectLst/>
                <a:uLnTx/>
                <a:uFillTx/>
                <a:latin typeface="Calibri"/>
                <a:ea typeface="+mn-ea"/>
                <a:cs typeface="+mn-cs"/>
              </a:rPr>
              <a:t>MNIT is the central IT organization for the State and partners with:</a:t>
            </a:r>
            <a:endParaRPr kumimoji="0" lang="en-US" sz="2600" b="1" i="1" u="none" strike="noStrike" kern="1200" cap="none" spc="0" normalizeH="0" baseline="0" noProof="0" dirty="0">
              <a:ln>
                <a:noFill/>
              </a:ln>
              <a:solidFill>
                <a:srgbClr val="000000"/>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EB98ADF7-468F-B294-8EC5-2124F82BA793}"/>
              </a:ext>
            </a:extLst>
          </p:cNvPr>
          <p:cNvSpPr>
            <a:spLocks noGrp="1"/>
          </p:cNvSpPr>
          <p:nvPr>
            <p:ph sz="quarter" idx="10"/>
          </p:nvPr>
        </p:nvSpPr>
        <p:spPr>
          <a:xfrm>
            <a:off x="1982061" y="2868529"/>
            <a:ext cx="9789255" cy="847413"/>
          </a:xfrm>
        </p:spPr>
        <p:txBody>
          <a:bodyPr anchor="t">
            <a:noAutofit/>
          </a:bodyPr>
          <a:lstStyle/>
          <a:p>
            <a:pPr>
              <a:lnSpc>
                <a:spcPct val="120000"/>
              </a:lnSpc>
              <a:spcBef>
                <a:spcPts val="0"/>
              </a:spcBef>
              <a:spcAft>
                <a:spcPts val="1200"/>
              </a:spcAft>
            </a:pPr>
            <a:r>
              <a:rPr lang="en-US" sz="2400" b="1" i="0" dirty="0">
                <a:effectLst/>
              </a:rPr>
              <a:t>Executive Branch: </a:t>
            </a:r>
            <a:r>
              <a:rPr lang="en-US" sz="2400" b="0" i="0" dirty="0">
                <a:effectLst/>
              </a:rPr>
              <a:t>agencies, boards, councils, and commissions in the state.</a:t>
            </a:r>
            <a:endParaRPr lang="en-US" sz="2400" dirty="0"/>
          </a:p>
        </p:txBody>
      </p:sp>
      <p:pic>
        <p:nvPicPr>
          <p:cNvPr id="1026" name="Picture 2" descr="Executive Departments">
            <a:extLst>
              <a:ext uri="{FF2B5EF4-FFF2-40B4-BE49-F238E27FC236}">
                <a16:creationId xmlns:a16="http://schemas.microsoft.com/office/drawing/2014/main" id="{B0E6F7B1-5B5B-7DBE-A09B-ACC5C9C53E23}"/>
              </a:ext>
            </a:extLst>
          </p:cNvPr>
          <p:cNvPicPr>
            <a:picLocks noChangeAspect="1" noChangeArrowheads="1"/>
          </p:cNvPicPr>
          <p:nvPr/>
        </p:nvPicPr>
        <p:blipFill rotWithShape="1">
          <a:blip r:embed="rId3" cstate="print">
            <a:clrChange>
              <a:clrFrom>
                <a:srgbClr val="EBEEF2"/>
              </a:clrFrom>
              <a:clrTo>
                <a:srgbClr val="EBEEF2">
                  <a:alpha val="0"/>
                </a:srgbClr>
              </a:clrTo>
            </a:clrChange>
            <a:extLst>
              <a:ext uri="{28A0092B-C50C-407E-A947-70E740481C1C}">
                <a14:useLocalDpi xmlns:a14="http://schemas.microsoft.com/office/drawing/2010/main" val="0"/>
              </a:ext>
            </a:extLst>
          </a:blip>
          <a:srcRect l="24878" r="24555"/>
          <a:stretch/>
        </p:blipFill>
        <p:spPr bwMode="auto">
          <a:xfrm>
            <a:off x="639293" y="2742712"/>
            <a:ext cx="909670" cy="899941"/>
          </a:xfrm>
          <a:prstGeom prst="rect">
            <a:avLst/>
          </a:prstGeom>
          <a:solidFill>
            <a:schemeClr val="bg1"/>
          </a:solidFill>
        </p:spPr>
      </p:pic>
      <p:sp>
        <p:nvSpPr>
          <p:cNvPr id="6" name="Slide Number Placeholder 5">
            <a:extLst>
              <a:ext uri="{FF2B5EF4-FFF2-40B4-BE49-F238E27FC236}">
                <a16:creationId xmlns:a16="http://schemas.microsoft.com/office/drawing/2014/main" id="{B57F7709-8DE1-3DB2-7565-68D90CBA19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7" name="Content Placeholder 4">
            <a:extLst>
              <a:ext uri="{FF2B5EF4-FFF2-40B4-BE49-F238E27FC236}">
                <a16:creationId xmlns:a16="http://schemas.microsoft.com/office/drawing/2014/main" id="{AD317929-E9BB-BADF-8001-8229329DF62E}"/>
              </a:ext>
            </a:extLst>
          </p:cNvPr>
          <p:cNvSpPr txBox="1">
            <a:spLocks/>
          </p:cNvSpPr>
          <p:nvPr/>
        </p:nvSpPr>
        <p:spPr bwMode="gray">
          <a:xfrm>
            <a:off x="1895797" y="4089345"/>
            <a:ext cx="9523564" cy="2012938"/>
          </a:xfrm>
          <a:prstGeom prst="rect">
            <a:avLst/>
          </a:prstGeom>
          <a:noFill/>
        </p:spPr>
        <p:txBody>
          <a:bodyPr vert="horz" lIns="0" tIns="182880" rIns="0" bIns="182880" rtlCol="0" anchor="t">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1200"/>
              </a:spcAft>
            </a:pPr>
            <a:r>
              <a:rPr lang="en-US" sz="2400" b="1" dirty="0"/>
              <a:t>Non-executive branch: </a:t>
            </a:r>
            <a:r>
              <a:rPr lang="en-US" sz="2400" dirty="0"/>
              <a:t>cities, townships, counties, school districts, higher education, public libraries, legislative branch, judicial branch, constitutional offices, law enforcement, and other government organizations in the state.</a:t>
            </a:r>
          </a:p>
        </p:txBody>
      </p:sp>
      <p:pic>
        <p:nvPicPr>
          <p:cNvPr id="8" name="Picture 4" descr="Visual search query image">
            <a:extLst>
              <a:ext uri="{FF2B5EF4-FFF2-40B4-BE49-F238E27FC236}">
                <a16:creationId xmlns:a16="http://schemas.microsoft.com/office/drawing/2014/main" id="{AB05C14A-5487-D381-B5E3-57845B59AB26}"/>
              </a:ext>
            </a:extLst>
          </p:cNvPr>
          <p:cNvPicPr>
            <a:picLocks noChangeAspect="1" noChangeArrowheads="1"/>
          </p:cNvPicPr>
          <p:nvPr/>
        </p:nvPicPr>
        <p:blipFill rotWithShape="1">
          <a:blip r:embed="rId4" cstate="print">
            <a:clrChange>
              <a:clrFrom>
                <a:srgbClr val="EBEEF2"/>
              </a:clrFrom>
              <a:clrTo>
                <a:srgbClr val="EBEEF2">
                  <a:alpha val="0"/>
                </a:srgbClr>
              </a:clrTo>
            </a:clrChange>
            <a:extLst>
              <a:ext uri="{28A0092B-C50C-407E-A947-70E740481C1C}">
                <a14:useLocalDpi xmlns:a14="http://schemas.microsoft.com/office/drawing/2010/main" val="0"/>
              </a:ext>
            </a:extLst>
          </a:blip>
          <a:srcRect l="24730" t="7215" r="24730" b="4289"/>
          <a:stretch/>
        </p:blipFill>
        <p:spPr bwMode="auto">
          <a:xfrm>
            <a:off x="610114" y="4084653"/>
            <a:ext cx="981197" cy="89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035824"/>
      </p:ext>
    </p:extLst>
  </p:cSld>
  <p:clrMapOvr>
    <a:masterClrMapping/>
  </p:clrMapOvr>
  <mc:AlternateContent xmlns:mc="http://schemas.openxmlformats.org/markup-compatibility/2006" xmlns:p14="http://schemas.microsoft.com/office/powerpoint/2010/main">
    <mc:Choice Requires="p14">
      <p:transition spd="slow" p14:dur="2000" advTm="166453"/>
    </mc:Choice>
    <mc:Fallback xmlns="">
      <p:transition spd="slow" advTm="16645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2D6A8-FCAB-735B-19C4-166DCB2D43C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6266647-3DC3-F336-D805-6D28C17C8065}"/>
              </a:ext>
            </a:extLst>
          </p:cNvPr>
          <p:cNvSpPr>
            <a:spLocks noGrp="1"/>
          </p:cNvSpPr>
          <p:nvPr>
            <p:ph type="sldNum" sz="quarter" idx="12"/>
          </p:nvPr>
        </p:nvSpPr>
        <p:spPr/>
        <p:txBody>
          <a:bodyPr/>
          <a:lstStyle/>
          <a:p>
            <a:fld id="{48F63A3B-78C7-47BE-AE5E-E10140E04643}" type="slidenum">
              <a:rPr lang="en-US" smtClean="0"/>
              <a:pPr/>
              <a:t>30</a:t>
            </a:fld>
            <a:endParaRPr lang="en-US"/>
          </a:p>
        </p:txBody>
      </p:sp>
      <p:pic>
        <p:nvPicPr>
          <p:cNvPr id="3074" name="Picture 2" descr="Individual protections of Managed Detection and Response (MDR)">
            <a:extLst>
              <a:ext uri="{FF2B5EF4-FFF2-40B4-BE49-F238E27FC236}">
                <a16:creationId xmlns:a16="http://schemas.microsoft.com/office/drawing/2014/main" id="{B8A5771E-43C9-671A-B4A2-C7800B49301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3" t="17663" r="2440" b="-17536"/>
          <a:stretch/>
        </p:blipFill>
        <p:spPr bwMode="auto">
          <a:xfrm>
            <a:off x="6096000" y="3113903"/>
            <a:ext cx="5838567" cy="348989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B08B9722-5601-7D68-ECE4-33EA5118C4A4}"/>
              </a:ext>
            </a:extLst>
          </p:cNvPr>
          <p:cNvSpPr txBox="1">
            <a:spLocks/>
          </p:cNvSpPr>
          <p:nvPr/>
        </p:nvSpPr>
        <p:spPr bwMode="gray">
          <a:xfrm>
            <a:off x="838200" y="1622916"/>
            <a:ext cx="10229194" cy="4400679"/>
          </a:xfrm>
          <a:prstGeom prst="rect">
            <a:avLst/>
          </a:prstGeom>
          <a:noFill/>
        </p:spPr>
        <p:txBody>
          <a:bodyPr vert="horz" lIns="0" tIns="182880" rIns="0" bIns="18288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a:solidFill>
                  <a:schemeClr val="accent1"/>
                </a:solidFill>
              </a:rPr>
              <a:t>MNIT’s MDR program safeguards the integrity of Minnesota’s data</a:t>
            </a:r>
          </a:p>
          <a:p>
            <a:pPr>
              <a:lnSpc>
                <a:spcPct val="112000"/>
              </a:lnSpc>
              <a:spcAft>
                <a:spcPts val="0"/>
              </a:spcAft>
            </a:pPr>
            <a:r>
              <a:rPr lang="en-US" sz="2400" kern="100" dirty="0">
                <a:solidFill>
                  <a:srgbClr val="333333"/>
                </a:solidFill>
                <a:ea typeface="Times New Roman" panose="02020603050405020304" pitchFamily="18" charset="0"/>
                <a:cs typeface="Times New Roman" panose="02020603050405020304" pitchFamily="18" charset="0"/>
              </a:rPr>
              <a:t>Local government records</a:t>
            </a:r>
          </a:p>
          <a:p>
            <a:pPr>
              <a:lnSpc>
                <a:spcPct val="112000"/>
              </a:lnSpc>
              <a:spcAft>
                <a:spcPts val="0"/>
              </a:spcAft>
            </a:pPr>
            <a:r>
              <a:rPr lang="en-US" sz="2400" kern="100" dirty="0">
                <a:solidFill>
                  <a:srgbClr val="333333"/>
                </a:solidFill>
                <a:ea typeface="Times New Roman" panose="02020603050405020304" pitchFamily="18" charset="0"/>
                <a:cs typeface="Times New Roman" panose="02020603050405020304" pitchFamily="18" charset="0"/>
              </a:rPr>
              <a:t>K-12 schools’ systems, student data</a:t>
            </a:r>
          </a:p>
          <a:p>
            <a:pPr>
              <a:lnSpc>
                <a:spcPct val="112000"/>
              </a:lnSpc>
              <a:spcAft>
                <a:spcPts val="0"/>
              </a:spcAft>
            </a:pPr>
            <a:r>
              <a:rPr lang="en-US" sz="2400" kern="100" dirty="0">
                <a:solidFill>
                  <a:srgbClr val="333333"/>
                </a:solidFill>
                <a:ea typeface="Times New Roman" panose="02020603050405020304" pitchFamily="18" charset="0"/>
                <a:cs typeface="Times New Roman" panose="02020603050405020304" pitchFamily="18" charset="0"/>
              </a:rPr>
              <a:t>Critical infrastructure </a:t>
            </a:r>
          </a:p>
          <a:p>
            <a:pPr>
              <a:lnSpc>
                <a:spcPct val="112000"/>
              </a:lnSpc>
              <a:spcAft>
                <a:spcPts val="0"/>
              </a:spcAft>
            </a:pPr>
            <a:r>
              <a:rPr lang="en-US" sz="2400" kern="100" dirty="0">
                <a:solidFill>
                  <a:srgbClr val="333333"/>
                </a:solidFill>
                <a:ea typeface="Times New Roman" panose="02020603050405020304" pitchFamily="18" charset="0"/>
                <a:cs typeface="Times New Roman" panose="02020603050405020304" pitchFamily="18" charset="0"/>
              </a:rPr>
              <a:t>Criminal Justice Information (CJI)</a:t>
            </a:r>
            <a:endParaRPr lang="en-US" sz="2400" kern="100" dirty="0">
              <a:ea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9B0343D6-E748-3397-6782-CC56F166546A}"/>
              </a:ext>
            </a:extLst>
          </p:cNvPr>
          <p:cNvSpPr>
            <a:spLocks noGrp="1"/>
          </p:cNvSpPr>
          <p:nvPr>
            <p:ph type="title"/>
          </p:nvPr>
        </p:nvSpPr>
        <p:spPr>
          <a:xfrm>
            <a:off x="838200" y="-1"/>
            <a:ext cx="10515600" cy="1216025"/>
          </a:xfrm>
        </p:spPr>
        <p:txBody>
          <a:bodyPr>
            <a:normAutofit/>
          </a:bodyPr>
          <a:lstStyle/>
          <a:p>
            <a:pPr algn="ctr"/>
            <a:r>
              <a:rPr lang="sv-SE"/>
              <a:t>MDR works 24/7 to protect sensitive data</a:t>
            </a:r>
            <a:endParaRPr lang="en-US"/>
          </a:p>
        </p:txBody>
      </p:sp>
    </p:spTree>
    <p:extLst>
      <p:ext uri="{BB962C8B-B14F-4D97-AF65-F5344CB8AC3E}">
        <p14:creationId xmlns:p14="http://schemas.microsoft.com/office/powerpoint/2010/main" val="2098066369"/>
      </p:ext>
    </p:extLst>
  </p:cSld>
  <p:clrMapOvr>
    <a:masterClrMapping/>
  </p:clrMapOvr>
  <mc:AlternateContent xmlns:mc="http://schemas.openxmlformats.org/markup-compatibility/2006" xmlns:p14="http://schemas.microsoft.com/office/powerpoint/2010/main">
    <mc:Choice Requires="p14">
      <p:transition spd="slow" p14:dur="2000" advTm="52698"/>
    </mc:Choice>
    <mc:Fallback xmlns="">
      <p:transition spd="slow" advTm="52698"/>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1A32E-58D8-B646-937F-B30FAA3376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0827B-6C61-89E7-3EF3-16CA509DEE0F}"/>
              </a:ext>
            </a:extLst>
          </p:cNvPr>
          <p:cNvSpPr>
            <a:spLocks noGrp="1"/>
          </p:cNvSpPr>
          <p:nvPr>
            <p:ph type="title"/>
          </p:nvPr>
        </p:nvSpPr>
        <p:spPr/>
        <p:txBody>
          <a:bodyPr/>
          <a:lstStyle/>
          <a:p>
            <a:pPr algn="ctr"/>
            <a:r>
              <a:rPr lang="en-US"/>
              <a:t>Value of MNIT’s MDR Program</a:t>
            </a:r>
          </a:p>
        </p:txBody>
      </p:sp>
      <p:sp>
        <p:nvSpPr>
          <p:cNvPr id="3" name="Content Placeholder 2">
            <a:extLst>
              <a:ext uri="{FF2B5EF4-FFF2-40B4-BE49-F238E27FC236}">
                <a16:creationId xmlns:a16="http://schemas.microsoft.com/office/drawing/2014/main" id="{3AD22FF5-E494-04DC-4DAF-B7898564968B}"/>
              </a:ext>
            </a:extLst>
          </p:cNvPr>
          <p:cNvSpPr>
            <a:spLocks noGrp="1"/>
          </p:cNvSpPr>
          <p:nvPr>
            <p:ph sz="quarter" idx="10"/>
          </p:nvPr>
        </p:nvSpPr>
        <p:spPr>
          <a:xfrm>
            <a:off x="705091" y="1458290"/>
            <a:ext cx="5898266" cy="2420666"/>
          </a:xfrm>
        </p:spPr>
        <p:txBody>
          <a:bodyPr>
            <a:normAutofit/>
          </a:bodyPr>
          <a:lstStyle/>
          <a:p>
            <a:pPr marL="0" indent="0">
              <a:spcBef>
                <a:spcPts val="0"/>
              </a:spcBef>
              <a:spcAft>
                <a:spcPts val="600"/>
              </a:spcAft>
              <a:buNone/>
            </a:pPr>
            <a:r>
              <a:rPr lang="sv-SE" sz="2400" b="1" dirty="0">
                <a:solidFill>
                  <a:schemeClr val="tx1"/>
                </a:solidFill>
                <a:latin typeface="+mj-lt"/>
                <a:cs typeface="Calibri"/>
              </a:rPr>
              <a:t>MDR looks for and blocks the types of attacks that could lead to data breaches, ransomware</a:t>
            </a:r>
          </a:p>
          <a:p>
            <a:pPr lvl="1">
              <a:spcBef>
                <a:spcPts val="0"/>
              </a:spcBef>
              <a:spcAft>
                <a:spcPts val="600"/>
              </a:spcAft>
            </a:pPr>
            <a:r>
              <a:rPr lang="en-US" sz="2000" dirty="0"/>
              <a:t>Reduces operational disruption</a:t>
            </a:r>
          </a:p>
          <a:p>
            <a:pPr lvl="1">
              <a:spcBef>
                <a:spcPts val="0"/>
              </a:spcBef>
              <a:spcAft>
                <a:spcPts val="600"/>
              </a:spcAft>
            </a:pPr>
            <a:r>
              <a:rPr lang="sv-SE" sz="2000" dirty="0">
                <a:solidFill>
                  <a:srgbClr val="000000"/>
                </a:solidFill>
                <a:cs typeface="Calibri"/>
              </a:rPr>
              <a:t>Low-cost, high-value solution</a:t>
            </a:r>
          </a:p>
          <a:p>
            <a:pPr lvl="1">
              <a:spcBef>
                <a:spcPts val="0"/>
              </a:spcBef>
              <a:spcAft>
                <a:spcPts val="600"/>
              </a:spcAft>
            </a:pPr>
            <a:r>
              <a:rPr lang="en-US" sz="2000" dirty="0"/>
              <a:t>Cost-sharing model</a:t>
            </a:r>
            <a:endParaRPr lang="sv-SE" sz="2000" dirty="0"/>
          </a:p>
          <a:p>
            <a:pPr marL="0" indent="0">
              <a:spcBef>
                <a:spcPts val="0"/>
              </a:spcBef>
              <a:spcAft>
                <a:spcPts val="0"/>
              </a:spcAft>
              <a:buNone/>
            </a:pPr>
            <a:endParaRPr lang="sv-SE" sz="2000" kern="1200" dirty="0">
              <a:solidFill>
                <a:srgbClr val="000000"/>
              </a:solidFill>
              <a:latin typeface="+mj-lt"/>
              <a:cs typeface="Calibri"/>
            </a:endParaRPr>
          </a:p>
          <a:p>
            <a:pPr>
              <a:spcBef>
                <a:spcPts val="0"/>
              </a:spcBef>
              <a:spcAft>
                <a:spcPts val="0"/>
              </a:spcAft>
            </a:pPr>
            <a:endParaRPr lang="sv-SE" sz="2000" kern="1200" dirty="0">
              <a:solidFill>
                <a:srgbClr val="000000"/>
              </a:solidFill>
              <a:latin typeface="+mj-lt"/>
              <a:cs typeface="Calibri"/>
            </a:endParaRPr>
          </a:p>
          <a:p>
            <a:pPr>
              <a:spcBef>
                <a:spcPts val="0"/>
              </a:spcBef>
              <a:spcAft>
                <a:spcPts val="0"/>
              </a:spcAft>
            </a:pPr>
            <a:endParaRPr lang="sv-SE" sz="2000" dirty="0">
              <a:solidFill>
                <a:srgbClr val="000000"/>
              </a:solidFill>
              <a:effectLst/>
              <a:latin typeface="+mj-lt"/>
              <a:ea typeface="Times New Roman" panose="02020603050405020304" pitchFamily="18" charset="0"/>
              <a:cs typeface="Calibri"/>
            </a:endParaRPr>
          </a:p>
          <a:p>
            <a:pPr marL="0" indent="0">
              <a:spcBef>
                <a:spcPts val="0"/>
              </a:spcBef>
              <a:spcAft>
                <a:spcPts val="0"/>
              </a:spcAft>
              <a:buNone/>
            </a:pPr>
            <a:endParaRPr lang="sv-SE" sz="2000" kern="1200" dirty="0">
              <a:solidFill>
                <a:srgbClr val="000000"/>
              </a:solidFill>
              <a:cs typeface="Calibri"/>
            </a:endParaRPr>
          </a:p>
          <a:p>
            <a:endParaRPr lang="en-US" sz="2400" dirty="0"/>
          </a:p>
        </p:txBody>
      </p:sp>
      <p:sp>
        <p:nvSpPr>
          <p:cNvPr id="6" name="Content Placeholder 2">
            <a:extLst>
              <a:ext uri="{FF2B5EF4-FFF2-40B4-BE49-F238E27FC236}">
                <a16:creationId xmlns:a16="http://schemas.microsoft.com/office/drawing/2014/main" id="{1BE745A2-5EAC-800E-B0B8-D730A33F14B8}"/>
              </a:ext>
            </a:extLst>
          </p:cNvPr>
          <p:cNvSpPr txBox="1">
            <a:spLocks/>
          </p:cNvSpPr>
          <p:nvPr/>
        </p:nvSpPr>
        <p:spPr bwMode="gray">
          <a:xfrm>
            <a:off x="1650011" y="4121222"/>
            <a:ext cx="3420978" cy="391532"/>
          </a:xfrm>
          <a:prstGeom prst="rect">
            <a:avLst/>
          </a:prstGeom>
          <a:noFill/>
        </p:spPr>
        <p:txBody>
          <a:bodyPr vert="horz" lIns="91440" tIns="45720" rIns="91440" bIns="45720" rtlCol="0" anchor="t">
            <a:normAutofit lnSpcReduction="1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None/>
            </a:pPr>
            <a:r>
              <a:rPr lang="en-US" sz="2000" b="1" dirty="0">
                <a:solidFill>
                  <a:schemeClr val="accent1"/>
                </a:solidFill>
                <a:latin typeface="+mj-lt"/>
                <a:cs typeface="Calibri"/>
              </a:rPr>
              <a:t>MDR cost structure per device</a:t>
            </a:r>
            <a:endParaRPr lang="en-US" sz="2400" b="1" dirty="0">
              <a:solidFill>
                <a:schemeClr val="accent1"/>
              </a:solidFill>
              <a:ea typeface="Calibri"/>
              <a:cs typeface="Calibri"/>
            </a:endParaRPr>
          </a:p>
        </p:txBody>
      </p:sp>
      <p:graphicFrame>
        <p:nvGraphicFramePr>
          <p:cNvPr id="4" name="Table 4">
            <a:extLst>
              <a:ext uri="{FF2B5EF4-FFF2-40B4-BE49-F238E27FC236}">
                <a16:creationId xmlns:a16="http://schemas.microsoft.com/office/drawing/2014/main" id="{E592E042-06E9-E0FA-0881-F0E284246F97}"/>
              </a:ext>
            </a:extLst>
          </p:cNvPr>
          <p:cNvGraphicFramePr>
            <a:graphicFrameLocks noGrp="1"/>
          </p:cNvGraphicFramePr>
          <p:nvPr/>
        </p:nvGraphicFramePr>
        <p:xfrm>
          <a:off x="1650010" y="4526983"/>
          <a:ext cx="3420979" cy="1500359"/>
        </p:xfrm>
        <a:graphic>
          <a:graphicData uri="http://schemas.openxmlformats.org/drawingml/2006/table">
            <a:tbl>
              <a:tblPr firstRow="1" bandRow="1">
                <a:tableStyleId>{5940675A-B579-460E-94D1-54222C63F5DA}</a:tableStyleId>
              </a:tblPr>
              <a:tblGrid>
                <a:gridCol w="1752587">
                  <a:extLst>
                    <a:ext uri="{9D8B030D-6E8A-4147-A177-3AD203B41FA5}">
                      <a16:colId xmlns:a16="http://schemas.microsoft.com/office/drawing/2014/main" val="4277228089"/>
                    </a:ext>
                  </a:extLst>
                </a:gridCol>
                <a:gridCol w="1668392">
                  <a:extLst>
                    <a:ext uri="{9D8B030D-6E8A-4147-A177-3AD203B41FA5}">
                      <a16:colId xmlns:a16="http://schemas.microsoft.com/office/drawing/2014/main" val="3746921813"/>
                    </a:ext>
                  </a:extLst>
                </a:gridCol>
              </a:tblGrid>
              <a:tr h="370840">
                <a:tc>
                  <a:txBody>
                    <a:bodyPr/>
                    <a:lstStyle/>
                    <a:p>
                      <a:pPr algn="ctr"/>
                      <a:r>
                        <a:rPr lang="en-US" b="1" dirty="0">
                          <a:solidFill>
                            <a:schemeClr val="tx2"/>
                          </a:solidFill>
                        </a:rPr>
                        <a:t>2025</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2"/>
                          </a:solidFill>
                        </a:rPr>
                        <a:t>$22</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26444191"/>
                  </a:ext>
                </a:extLst>
              </a:tr>
              <a:tr h="392919">
                <a:tc>
                  <a:txBody>
                    <a:bodyPr/>
                    <a:lstStyle/>
                    <a:p>
                      <a:pPr algn="ctr"/>
                      <a:r>
                        <a:rPr lang="en-US" b="1">
                          <a:solidFill>
                            <a:schemeClr val="tx2"/>
                          </a:solidFill>
                        </a:rPr>
                        <a:t>2026</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2"/>
                          </a:solidFill>
                        </a:rPr>
                        <a:t>$32</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99712140"/>
                  </a:ext>
                </a:extLst>
              </a:tr>
              <a:tr h="370840">
                <a:tc>
                  <a:txBody>
                    <a:bodyPr/>
                    <a:lstStyle/>
                    <a:p>
                      <a:pPr algn="ctr"/>
                      <a:r>
                        <a:rPr lang="en-US" b="1">
                          <a:solidFill>
                            <a:schemeClr val="tx2"/>
                          </a:solidFill>
                        </a:rPr>
                        <a:t>2027</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$38</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9239614"/>
                  </a:ext>
                </a:extLst>
              </a:tr>
              <a:tr h="0">
                <a:tc>
                  <a:txBody>
                    <a:bodyPr/>
                    <a:lstStyle/>
                    <a:p>
                      <a:pPr algn="ctr"/>
                      <a:r>
                        <a:rPr lang="en-US" b="1">
                          <a:solidFill>
                            <a:schemeClr val="tx2"/>
                          </a:solidFill>
                        </a:rPr>
                        <a:t>Post-SLCGP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TBD</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21441930"/>
                  </a:ext>
                </a:extLst>
              </a:tr>
            </a:tbl>
          </a:graphicData>
        </a:graphic>
      </p:graphicFrame>
      <p:sp>
        <p:nvSpPr>
          <p:cNvPr id="8" name="TextBox 7">
            <a:extLst>
              <a:ext uri="{FF2B5EF4-FFF2-40B4-BE49-F238E27FC236}">
                <a16:creationId xmlns:a16="http://schemas.microsoft.com/office/drawing/2014/main" id="{A81B5A7C-95B2-7FFE-54B4-7387D78CB996}"/>
              </a:ext>
            </a:extLst>
          </p:cNvPr>
          <p:cNvSpPr txBox="1"/>
          <p:nvPr/>
        </p:nvSpPr>
        <p:spPr>
          <a:xfrm>
            <a:off x="1650011" y="6104919"/>
            <a:ext cx="3127668" cy="338554"/>
          </a:xfrm>
          <a:prstGeom prst="rect">
            <a:avLst/>
          </a:prstGeom>
          <a:noFill/>
        </p:spPr>
        <p:txBody>
          <a:bodyPr wrap="square">
            <a:spAutoFit/>
          </a:bodyPr>
          <a:lstStyle/>
          <a:p>
            <a:pPr algn="ctr"/>
            <a:r>
              <a:rPr lang="en-US" sz="1600" i="1">
                <a:solidFill>
                  <a:schemeClr val="tx2"/>
                </a:solidFill>
              </a:rPr>
              <a:t>*per device annually; current rates</a:t>
            </a:r>
          </a:p>
        </p:txBody>
      </p:sp>
      <p:sp>
        <p:nvSpPr>
          <p:cNvPr id="16" name="Content Placeholder 2">
            <a:extLst>
              <a:ext uri="{FF2B5EF4-FFF2-40B4-BE49-F238E27FC236}">
                <a16:creationId xmlns:a16="http://schemas.microsoft.com/office/drawing/2014/main" id="{C7C7594B-03E9-71F5-C876-9632AB65EF7C}"/>
              </a:ext>
            </a:extLst>
          </p:cNvPr>
          <p:cNvSpPr txBox="1">
            <a:spLocks/>
          </p:cNvSpPr>
          <p:nvPr/>
        </p:nvSpPr>
        <p:spPr bwMode="gray">
          <a:xfrm>
            <a:off x="6959600" y="1449730"/>
            <a:ext cx="4743450" cy="365124"/>
          </a:xfrm>
          <a:prstGeom prst="rect">
            <a:avLst/>
          </a:prstGeom>
          <a:solidFill>
            <a:schemeClr val="bg1"/>
          </a:solidFill>
        </p:spPr>
        <p:txBody>
          <a:bodyPr vert="horz" lIns="0" tIns="45720" rIns="0" bIns="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500" b="1" dirty="0">
                <a:solidFill>
                  <a:schemeClr val="tx1"/>
                </a:solidFill>
                <a:latin typeface="+mj-lt"/>
                <a:cs typeface="Calibri"/>
              </a:rPr>
              <a:t>Magic Quadrant for Endpoint Protection Platforms</a:t>
            </a:r>
            <a:endParaRPr lang="sv-SE" sz="1500" dirty="0">
              <a:latin typeface="+mj-lt"/>
            </a:endParaRPr>
          </a:p>
          <a:p>
            <a:pPr marL="0" indent="0" algn="ctr">
              <a:spcBef>
                <a:spcPts val="0"/>
              </a:spcBef>
              <a:spcAft>
                <a:spcPts val="0"/>
              </a:spcAft>
              <a:buFont typeface="Arial" panose="020B0604020202020204" pitchFamily="34" charset="0"/>
              <a:buNone/>
            </a:pPr>
            <a:endParaRPr lang="sv-SE" sz="1500" dirty="0">
              <a:solidFill>
                <a:srgbClr val="000000"/>
              </a:solidFill>
              <a:latin typeface="+mj-lt"/>
              <a:cs typeface="Calibri"/>
            </a:endParaRPr>
          </a:p>
          <a:p>
            <a:pPr algn="ctr">
              <a:spcBef>
                <a:spcPts val="0"/>
              </a:spcBef>
              <a:spcAft>
                <a:spcPts val="0"/>
              </a:spcAft>
            </a:pPr>
            <a:endParaRPr lang="sv-SE" sz="1500" dirty="0">
              <a:solidFill>
                <a:srgbClr val="000000"/>
              </a:solidFill>
              <a:latin typeface="+mj-lt"/>
              <a:cs typeface="Calibri"/>
            </a:endParaRPr>
          </a:p>
          <a:p>
            <a:pPr algn="ctr">
              <a:spcBef>
                <a:spcPts val="0"/>
              </a:spcBef>
              <a:spcAft>
                <a:spcPts val="0"/>
              </a:spcAft>
            </a:pPr>
            <a:endParaRPr lang="sv-SE" sz="1500" dirty="0">
              <a:solidFill>
                <a:srgbClr val="000000"/>
              </a:solidFill>
              <a:latin typeface="+mj-lt"/>
              <a:ea typeface="Times New Roman" panose="02020603050405020304" pitchFamily="18" charset="0"/>
              <a:cs typeface="Calibri"/>
            </a:endParaRPr>
          </a:p>
          <a:p>
            <a:pPr marL="0" indent="0" algn="ctr">
              <a:spcBef>
                <a:spcPts val="0"/>
              </a:spcBef>
              <a:spcAft>
                <a:spcPts val="0"/>
              </a:spcAft>
              <a:buFont typeface="Arial" panose="020B0604020202020204" pitchFamily="34" charset="0"/>
              <a:buNone/>
            </a:pPr>
            <a:endParaRPr lang="sv-SE" sz="1500" dirty="0">
              <a:solidFill>
                <a:srgbClr val="000000"/>
              </a:solidFill>
              <a:latin typeface="+mj-lt"/>
              <a:cs typeface="Calibri"/>
            </a:endParaRPr>
          </a:p>
          <a:p>
            <a:pPr algn="ctr"/>
            <a:endParaRPr lang="en-US" sz="1500" dirty="0">
              <a:latin typeface="+mj-lt"/>
            </a:endParaRPr>
          </a:p>
        </p:txBody>
      </p:sp>
      <p:pic>
        <p:nvPicPr>
          <p:cNvPr id="2052" name="Picture 4" descr="Quadrant for endpoint protection platforms.">
            <a:extLst>
              <a:ext uri="{FF2B5EF4-FFF2-40B4-BE49-F238E27FC236}">
                <a16:creationId xmlns:a16="http://schemas.microsoft.com/office/drawing/2014/main" id="{BF795538-51CA-7ADC-E3F0-424E5E27048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9" t="4207" r="1026" b="5784"/>
          <a:stretch/>
        </p:blipFill>
        <p:spPr bwMode="auto">
          <a:xfrm>
            <a:off x="6959600" y="1708692"/>
            <a:ext cx="4743450" cy="48226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FADF59E-9E96-74F7-4715-585A19A35A57}"/>
              </a:ext>
            </a:extLst>
          </p:cNvPr>
          <p:cNvSpPr txBox="1"/>
          <p:nvPr/>
        </p:nvSpPr>
        <p:spPr>
          <a:xfrm>
            <a:off x="10284208" y="2410902"/>
            <a:ext cx="725949" cy="207749"/>
          </a:xfrm>
          <a:prstGeom prst="rect">
            <a:avLst/>
          </a:prstGeom>
          <a:solidFill>
            <a:srgbClr val="F9F9F9"/>
          </a:solidFill>
        </p:spPr>
        <p:txBody>
          <a:bodyPr wrap="square" lIns="0" rIns="45720" rtlCol="0">
            <a:spAutoFit/>
          </a:bodyPr>
          <a:lstStyle/>
          <a:p>
            <a:pPr algn="r"/>
            <a:r>
              <a:rPr lang="en-US" sz="750">
                <a:latin typeface="Arial Narrow" panose="020B0606020202030204" pitchFamily="34" charset="0"/>
              </a:rPr>
              <a:t>CrowdStrike</a:t>
            </a:r>
          </a:p>
        </p:txBody>
      </p:sp>
      <p:sp>
        <p:nvSpPr>
          <p:cNvPr id="9" name="Oval 8">
            <a:extLst>
              <a:ext uri="{FF2B5EF4-FFF2-40B4-BE49-F238E27FC236}">
                <a16:creationId xmlns:a16="http://schemas.microsoft.com/office/drawing/2014/main" id="{EA1C6C50-D517-62D6-240C-D9085256C3CA}"/>
              </a:ext>
              <a:ext uri="{C183D7F6-B498-43B3-948B-1728B52AA6E4}">
                <adec:decorative xmlns:adec="http://schemas.microsoft.com/office/drawing/2017/decorative" val="1"/>
              </a:ext>
            </a:extLst>
          </p:cNvPr>
          <p:cNvSpPr/>
          <p:nvPr/>
        </p:nvSpPr>
        <p:spPr>
          <a:xfrm>
            <a:off x="11024599" y="2461463"/>
            <a:ext cx="106779" cy="100199"/>
          </a:xfrm>
          <a:prstGeom prst="ellipse">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a:extLst>
              <a:ext uri="{FF2B5EF4-FFF2-40B4-BE49-F238E27FC236}">
                <a16:creationId xmlns:a16="http://schemas.microsoft.com/office/drawing/2014/main" id="{BF5B7E33-7F7D-BBC8-7611-E3688B7A117E}"/>
              </a:ext>
            </a:extLst>
          </p:cNvPr>
          <p:cNvSpPr>
            <a:spLocks noGrp="1"/>
          </p:cNvSpPr>
          <p:nvPr>
            <p:ph type="sldNum" sz="quarter" idx="12"/>
          </p:nvPr>
        </p:nvSpPr>
        <p:spPr/>
        <p:txBody>
          <a:bodyPr/>
          <a:lstStyle/>
          <a:p>
            <a:fld id="{48F63A3B-78C7-47BE-AE5E-E10140E04643}" type="slidenum">
              <a:rPr lang="en-US" smtClean="0"/>
              <a:t>31</a:t>
            </a:fld>
            <a:endParaRPr lang="en-US"/>
          </a:p>
        </p:txBody>
      </p:sp>
    </p:spTree>
    <p:extLst>
      <p:ext uri="{BB962C8B-B14F-4D97-AF65-F5344CB8AC3E}">
        <p14:creationId xmlns:p14="http://schemas.microsoft.com/office/powerpoint/2010/main" val="743689336"/>
      </p:ext>
    </p:extLst>
  </p:cSld>
  <p:clrMapOvr>
    <a:masterClrMapping/>
  </p:clrMapOvr>
  <mc:AlternateContent xmlns:mc="http://schemas.openxmlformats.org/markup-compatibility/2006" xmlns:p14="http://schemas.microsoft.com/office/powerpoint/2010/main">
    <mc:Choice Requires="p14">
      <p:transition spd="slow" p14:dur="2000" advTm="122750"/>
    </mc:Choice>
    <mc:Fallback xmlns="">
      <p:transition spd="slow" advTm="12275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B0963-9DE6-AA6D-7656-891B93702C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812888-8829-7423-3FA6-258A3F112036}"/>
              </a:ext>
            </a:extLst>
          </p:cNvPr>
          <p:cNvSpPr>
            <a:spLocks noGrp="1"/>
          </p:cNvSpPr>
          <p:nvPr>
            <p:ph type="title"/>
          </p:nvPr>
        </p:nvSpPr>
        <p:spPr/>
        <p:txBody>
          <a:bodyPr/>
          <a:lstStyle/>
          <a:p>
            <a:pPr algn="ctr"/>
            <a:r>
              <a:rPr lang="en-US">
                <a:cs typeface="Calibri"/>
              </a:rPr>
              <a:t>Cyber Threat Intelligence</a:t>
            </a:r>
            <a:endParaRPr lang="en-US"/>
          </a:p>
        </p:txBody>
      </p:sp>
      <p:sp>
        <p:nvSpPr>
          <p:cNvPr id="3" name="Content Placeholder 2">
            <a:extLst>
              <a:ext uri="{FF2B5EF4-FFF2-40B4-BE49-F238E27FC236}">
                <a16:creationId xmlns:a16="http://schemas.microsoft.com/office/drawing/2014/main" id="{24D8BE3E-DD15-67A5-1344-6EEA12875C0A}"/>
              </a:ext>
            </a:extLst>
          </p:cNvPr>
          <p:cNvSpPr>
            <a:spLocks noGrp="1"/>
          </p:cNvSpPr>
          <p:nvPr>
            <p:ph sz="quarter" idx="10"/>
          </p:nvPr>
        </p:nvSpPr>
        <p:spPr>
          <a:xfrm>
            <a:off x="1035578" y="2133989"/>
            <a:ext cx="6995565" cy="2590022"/>
          </a:xfrm>
        </p:spPr>
        <p:txBody>
          <a:bodyPr vert="horz" lIns="91440" tIns="45720" rIns="91440" bIns="45720" rtlCol="0" anchor="t">
            <a:noAutofit/>
          </a:bodyPr>
          <a:lstStyle/>
          <a:p>
            <a:pPr>
              <a:spcBef>
                <a:spcPts val="0"/>
              </a:spcBef>
              <a:spcAft>
                <a:spcPts val="600"/>
              </a:spcAft>
            </a:pPr>
            <a:r>
              <a:rPr lang="en-US" sz="2400" dirty="0">
                <a:latin typeface="Calibri"/>
                <a:cs typeface="Arial"/>
              </a:rPr>
              <a:t>Centralize feeds</a:t>
            </a:r>
          </a:p>
          <a:p>
            <a:pPr>
              <a:spcBef>
                <a:spcPts val="0"/>
              </a:spcBef>
              <a:spcAft>
                <a:spcPts val="600"/>
              </a:spcAft>
            </a:pPr>
            <a:endParaRPr lang="en-US" sz="2400" dirty="0">
              <a:latin typeface="Calibri"/>
              <a:cs typeface="Arial"/>
            </a:endParaRPr>
          </a:p>
          <a:p>
            <a:pPr>
              <a:spcBef>
                <a:spcPts val="0"/>
              </a:spcBef>
              <a:spcAft>
                <a:spcPts val="600"/>
              </a:spcAft>
            </a:pPr>
            <a:r>
              <a:rPr lang="en-US" sz="2400" dirty="0">
                <a:latin typeface="Calibri"/>
                <a:cs typeface="Arial"/>
              </a:rPr>
              <a:t>Dedicated resource</a:t>
            </a:r>
          </a:p>
          <a:p>
            <a:pPr>
              <a:spcBef>
                <a:spcPts val="0"/>
              </a:spcBef>
              <a:spcAft>
                <a:spcPts val="600"/>
              </a:spcAft>
            </a:pPr>
            <a:endParaRPr lang="en-US" sz="2400" dirty="0">
              <a:latin typeface="Calibri"/>
              <a:cs typeface="Arial"/>
            </a:endParaRPr>
          </a:p>
          <a:p>
            <a:pPr>
              <a:spcBef>
                <a:spcPts val="0"/>
              </a:spcBef>
              <a:spcAft>
                <a:spcPts val="600"/>
              </a:spcAft>
            </a:pPr>
            <a:r>
              <a:rPr lang="en-US" sz="2400" dirty="0">
                <a:latin typeface="Calibri"/>
                <a:cs typeface="Arial"/>
              </a:rPr>
              <a:t>Proactive intelligence gathering</a:t>
            </a:r>
          </a:p>
          <a:p>
            <a:pPr>
              <a:spcBef>
                <a:spcPts val="0"/>
              </a:spcBef>
              <a:spcAft>
                <a:spcPts val="600"/>
              </a:spcAft>
            </a:pPr>
            <a:endParaRPr lang="en-US" sz="2400" dirty="0">
              <a:latin typeface="Calibri"/>
              <a:cs typeface="Arial"/>
            </a:endParaRPr>
          </a:p>
          <a:p>
            <a:pPr>
              <a:spcBef>
                <a:spcPts val="0"/>
              </a:spcBef>
              <a:spcAft>
                <a:spcPts val="600"/>
              </a:spcAft>
            </a:pPr>
            <a:r>
              <a:rPr lang="en-US" sz="2400" dirty="0">
                <a:latin typeface="Calibri"/>
                <a:cs typeface="Arial"/>
              </a:rPr>
              <a:t>Processing event data (IOCs, TTPs, reporting)</a:t>
            </a:r>
          </a:p>
        </p:txBody>
      </p:sp>
      <p:pic>
        <p:nvPicPr>
          <p:cNvPr id="15" name="Picture 14">
            <a:extLst>
              <a:ext uri="{FF2B5EF4-FFF2-40B4-BE49-F238E27FC236}">
                <a16:creationId xmlns:a16="http://schemas.microsoft.com/office/drawing/2014/main" id="{12B2DC89-9C33-38E8-1B09-D2A67B3E78A7}"/>
              </a:ext>
              <a:ext uri="{C183D7F6-B498-43B3-948B-1728B52AA6E4}">
                <adec:decorative xmlns:adec="http://schemas.microsoft.com/office/drawing/2017/decorative" val="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r="-465"/>
          <a:stretch/>
        </p:blipFill>
        <p:spPr>
          <a:xfrm>
            <a:off x="8927271" y="1838695"/>
            <a:ext cx="2058383" cy="846805"/>
          </a:xfrm>
          <a:prstGeom prst="rect">
            <a:avLst/>
          </a:prstGeom>
        </p:spPr>
      </p:pic>
      <p:pic>
        <p:nvPicPr>
          <p:cNvPr id="5" name="Picture 4">
            <a:extLst>
              <a:ext uri="{FF2B5EF4-FFF2-40B4-BE49-F238E27FC236}">
                <a16:creationId xmlns:a16="http://schemas.microsoft.com/office/drawing/2014/main" id="{B1FACBAF-CAF0-A011-B6DA-27440FCB7AA3}"/>
              </a:ext>
              <a:ext uri="{C183D7F6-B498-43B3-948B-1728B52AA6E4}">
                <adec:decorative xmlns:adec="http://schemas.microsoft.com/office/drawing/2017/decorative" val="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r="-428"/>
          <a:stretch/>
        </p:blipFill>
        <p:spPr>
          <a:xfrm>
            <a:off x="8960716" y="2556205"/>
            <a:ext cx="2234271" cy="1322531"/>
          </a:xfrm>
          <a:prstGeom prst="rect">
            <a:avLst/>
          </a:prstGeom>
        </p:spPr>
      </p:pic>
      <p:pic>
        <p:nvPicPr>
          <p:cNvPr id="19" name="Picture 18">
            <a:extLst>
              <a:ext uri="{FF2B5EF4-FFF2-40B4-BE49-F238E27FC236}">
                <a16:creationId xmlns:a16="http://schemas.microsoft.com/office/drawing/2014/main" id="{834F168B-65A1-53DC-B311-6FE2D6B0BF43}"/>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9835" t="2391" r="9835" b="-2391"/>
          <a:stretch/>
        </p:blipFill>
        <p:spPr>
          <a:xfrm>
            <a:off x="9129484" y="3705560"/>
            <a:ext cx="682780" cy="497051"/>
          </a:xfrm>
          <a:prstGeom prst="diamond">
            <a:avLst/>
          </a:prstGeom>
        </p:spPr>
      </p:pic>
      <p:pic>
        <p:nvPicPr>
          <p:cNvPr id="20" name="Picture 19">
            <a:extLst>
              <a:ext uri="{FF2B5EF4-FFF2-40B4-BE49-F238E27FC236}">
                <a16:creationId xmlns:a16="http://schemas.microsoft.com/office/drawing/2014/main" id="{AFF7D726-4588-7984-F9AB-557FEFF5C978}"/>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980376" y="4218159"/>
            <a:ext cx="730405" cy="365125"/>
          </a:xfrm>
          <a:prstGeom prst="rect">
            <a:avLst/>
          </a:prstGeom>
        </p:spPr>
      </p:pic>
      <p:pic>
        <p:nvPicPr>
          <p:cNvPr id="18" name="Picture 17">
            <a:extLst>
              <a:ext uri="{FF2B5EF4-FFF2-40B4-BE49-F238E27FC236}">
                <a16:creationId xmlns:a16="http://schemas.microsoft.com/office/drawing/2014/main" id="{B61A1AE9-4A21-44B0-0490-5B52DD1901CE}"/>
              </a:ext>
              <a:ext uri="{C183D7F6-B498-43B3-948B-1728B52AA6E4}">
                <adec:decorative xmlns:adec="http://schemas.microsoft.com/office/drawing/2017/decorative" val="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739083" y="3870236"/>
            <a:ext cx="1219792" cy="680299"/>
          </a:xfrm>
          <a:prstGeom prst="rect">
            <a:avLst/>
          </a:prstGeom>
        </p:spPr>
      </p:pic>
      <p:sp>
        <p:nvSpPr>
          <p:cNvPr id="21" name="Rectangle 20">
            <a:extLst>
              <a:ext uri="{FF2B5EF4-FFF2-40B4-BE49-F238E27FC236}">
                <a16:creationId xmlns:a16="http://schemas.microsoft.com/office/drawing/2014/main" id="{C009C8A5-BE06-C8CF-66C7-99992B980E3F}"/>
              </a:ext>
              <a:ext uri="{C183D7F6-B498-43B3-948B-1728B52AA6E4}">
                <adec:decorative xmlns:adec="http://schemas.microsoft.com/office/drawing/2017/decorative" val="1"/>
              </a:ext>
            </a:extLst>
          </p:cNvPr>
          <p:cNvSpPr/>
          <p:nvPr/>
        </p:nvSpPr>
        <p:spPr>
          <a:xfrm rot="19475021">
            <a:off x="8883284" y="3706474"/>
            <a:ext cx="419525" cy="2815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42AB27C-BDD8-FE95-B67C-4657C4904EA2}"/>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608230" y="4542034"/>
            <a:ext cx="2687353" cy="656510"/>
          </a:xfrm>
          <a:prstGeom prst="rect">
            <a:avLst/>
          </a:prstGeom>
        </p:spPr>
      </p:pic>
      <p:pic>
        <p:nvPicPr>
          <p:cNvPr id="17" name="Picture 16">
            <a:extLst>
              <a:ext uri="{FF2B5EF4-FFF2-40B4-BE49-F238E27FC236}">
                <a16:creationId xmlns:a16="http://schemas.microsoft.com/office/drawing/2014/main" id="{369E0574-C1D7-01CE-D06E-2FE5C3729169}"/>
              </a:ex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492265" y="5262162"/>
            <a:ext cx="2919281" cy="713596"/>
          </a:xfrm>
          <a:prstGeom prst="rect">
            <a:avLst/>
          </a:prstGeom>
        </p:spPr>
      </p:pic>
      <p:sp>
        <p:nvSpPr>
          <p:cNvPr id="6" name="Slide Number Placeholder 5">
            <a:extLst>
              <a:ext uri="{FF2B5EF4-FFF2-40B4-BE49-F238E27FC236}">
                <a16:creationId xmlns:a16="http://schemas.microsoft.com/office/drawing/2014/main" id="{C7438E56-291F-1AA8-7505-5B49AB6C76C3}"/>
              </a:ext>
            </a:extLst>
          </p:cNvPr>
          <p:cNvSpPr>
            <a:spLocks noGrp="1"/>
          </p:cNvSpPr>
          <p:nvPr>
            <p:ph type="sldNum" sz="quarter" idx="12"/>
          </p:nvPr>
        </p:nvSpPr>
        <p:spPr/>
        <p:txBody>
          <a:bodyPr/>
          <a:lstStyle/>
          <a:p>
            <a:fld id="{48F63A3B-78C7-47BE-AE5E-E10140E04643}" type="slidenum">
              <a:rPr lang="en-US" smtClean="0"/>
              <a:t>32</a:t>
            </a:fld>
            <a:endParaRPr lang="en-US"/>
          </a:p>
        </p:txBody>
      </p:sp>
    </p:spTree>
    <p:extLst>
      <p:ext uri="{BB962C8B-B14F-4D97-AF65-F5344CB8AC3E}">
        <p14:creationId xmlns:p14="http://schemas.microsoft.com/office/powerpoint/2010/main" val="780472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3A7C9-0509-B733-CD60-0B24328CDFD2}"/>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D3FA85E7-02C6-FF47-267E-5158653ED852}"/>
              </a:ext>
            </a:extLst>
          </p:cNvPr>
          <p:cNvSpPr>
            <a:spLocks noGrp="1"/>
          </p:cNvSpPr>
          <p:nvPr>
            <p:ph type="title"/>
          </p:nvPr>
        </p:nvSpPr>
        <p:spPr>
          <a:xfrm>
            <a:off x="838200" y="-1"/>
            <a:ext cx="10515600" cy="1216025"/>
          </a:xfrm>
        </p:spPr>
        <p:txBody>
          <a:bodyPr/>
          <a:lstStyle/>
          <a:p>
            <a:r>
              <a:rPr lang="en-US" dirty="0"/>
              <a:t>SLT Page &amp; Meeting</a:t>
            </a:r>
          </a:p>
        </p:txBody>
      </p:sp>
      <p:grpSp>
        <p:nvGrpSpPr>
          <p:cNvPr id="2" name="Group 1">
            <a:extLst>
              <a:ext uri="{FF2B5EF4-FFF2-40B4-BE49-F238E27FC236}">
                <a16:creationId xmlns:a16="http://schemas.microsoft.com/office/drawing/2014/main" id="{DDEDF7D8-886D-2984-9482-9CA8548FD1F2}"/>
              </a:ext>
            </a:extLst>
          </p:cNvPr>
          <p:cNvGrpSpPr/>
          <p:nvPr/>
        </p:nvGrpSpPr>
        <p:grpSpPr>
          <a:xfrm>
            <a:off x="412920" y="1374250"/>
            <a:ext cx="7378530" cy="5317579"/>
            <a:chOff x="412920" y="1374250"/>
            <a:chExt cx="7378530" cy="5317579"/>
          </a:xfrm>
        </p:grpSpPr>
        <p:sp>
          <p:nvSpPr>
            <p:cNvPr id="40" name="Rectangle 39">
              <a:extLst>
                <a:ext uri="{FF2B5EF4-FFF2-40B4-BE49-F238E27FC236}">
                  <a16:creationId xmlns:a16="http://schemas.microsoft.com/office/drawing/2014/main" id="{1A0096C7-4C66-0316-14BA-5AF5128AEF4D}"/>
                </a:ext>
              </a:extLst>
            </p:cNvPr>
            <p:cNvSpPr/>
            <p:nvPr/>
          </p:nvSpPr>
          <p:spPr>
            <a:xfrm>
              <a:off x="412920" y="1374250"/>
              <a:ext cx="7378530" cy="5317579"/>
            </a:xfrm>
            <a:prstGeom prst="rect">
              <a:avLst/>
            </a:prstGeom>
            <a:solidFill>
              <a:srgbClr val="F5F5F5"/>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D7A19CA-8CB9-0E58-E140-7F5177E7E224}"/>
                </a:ext>
              </a:extLst>
            </p:cNvPr>
            <p:cNvPicPr>
              <a:picLocks noChangeAspect="1"/>
            </p:cNvPicPr>
            <p:nvPr/>
          </p:nvPicPr>
          <p:blipFill>
            <a:blip r:embed="rId3">
              <a:clrChange>
                <a:clrFrom>
                  <a:srgbClr val="FFFFFF"/>
                </a:clrFrom>
                <a:clrTo>
                  <a:srgbClr val="FFFFFF">
                    <a:alpha val="0"/>
                  </a:srgbClr>
                </a:clrTo>
              </a:clrChange>
            </a:blip>
            <a:srcRect l="921" t="19777" r="1440" b="2708"/>
            <a:stretch/>
          </p:blipFill>
          <p:spPr>
            <a:xfrm>
              <a:off x="3449498" y="2693214"/>
              <a:ext cx="4147649" cy="1160738"/>
            </a:xfrm>
            <a:prstGeom prst="rect">
              <a:avLst/>
            </a:prstGeom>
            <a:solidFill>
              <a:srgbClr val="F5F5F5"/>
            </a:solidFill>
            <a:ln w="28575">
              <a:noFill/>
            </a:ln>
            <a:effectLst/>
          </p:spPr>
        </p:pic>
        <p:pic>
          <p:nvPicPr>
            <p:cNvPr id="12" name="Picture 11">
              <a:extLst>
                <a:ext uri="{FF2B5EF4-FFF2-40B4-BE49-F238E27FC236}">
                  <a16:creationId xmlns:a16="http://schemas.microsoft.com/office/drawing/2014/main" id="{431CA5BA-5405-C672-B4AE-ABDB8FDEC5C3}"/>
                </a:ext>
              </a:extLst>
            </p:cNvPr>
            <p:cNvPicPr>
              <a:picLocks noChangeAspect="1"/>
            </p:cNvPicPr>
            <p:nvPr/>
          </p:nvPicPr>
          <p:blipFill>
            <a:blip r:embed="rId4">
              <a:clrChange>
                <a:clrFrom>
                  <a:srgbClr val="FFFFFF"/>
                </a:clrFrom>
                <a:clrTo>
                  <a:srgbClr val="FFFFFF">
                    <a:alpha val="0"/>
                  </a:srgbClr>
                </a:clrTo>
              </a:clrChange>
            </a:blip>
            <a:srcRect t="31190"/>
            <a:stretch/>
          </p:blipFill>
          <p:spPr>
            <a:xfrm>
              <a:off x="3439973" y="4030238"/>
              <a:ext cx="3959132" cy="838481"/>
            </a:xfrm>
            <a:prstGeom prst="rect">
              <a:avLst/>
            </a:prstGeom>
            <a:solidFill>
              <a:srgbClr val="F5F5F5"/>
            </a:solidFill>
            <a:effectLst/>
          </p:spPr>
        </p:pic>
        <p:pic>
          <p:nvPicPr>
            <p:cNvPr id="14" name="Picture 13">
              <a:extLst>
                <a:ext uri="{FF2B5EF4-FFF2-40B4-BE49-F238E27FC236}">
                  <a16:creationId xmlns:a16="http://schemas.microsoft.com/office/drawing/2014/main" id="{26FDAFE2-C11A-F189-176E-C2B665EF626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49498" y="1402825"/>
              <a:ext cx="3125066" cy="1160738"/>
            </a:xfrm>
            <a:prstGeom prst="rect">
              <a:avLst/>
            </a:prstGeom>
            <a:solidFill>
              <a:srgbClr val="F5F5F5"/>
            </a:solidFill>
            <a:effectLst/>
          </p:spPr>
        </p:pic>
        <p:pic>
          <p:nvPicPr>
            <p:cNvPr id="22" name="Picture 21">
              <a:extLst>
                <a:ext uri="{FF2B5EF4-FFF2-40B4-BE49-F238E27FC236}">
                  <a16:creationId xmlns:a16="http://schemas.microsoft.com/office/drawing/2014/main" id="{69403B0D-A459-74D2-95C1-077919691E05}"/>
                </a:ext>
              </a:extLst>
            </p:cNvPr>
            <p:cNvPicPr>
              <a:picLocks noChangeAspect="1"/>
            </p:cNvPicPr>
            <p:nvPr/>
          </p:nvPicPr>
          <p:blipFill>
            <a:blip r:embed="rId6">
              <a:clrChange>
                <a:clrFrom>
                  <a:srgbClr val="FFFFFF"/>
                </a:clrFrom>
                <a:clrTo>
                  <a:srgbClr val="FFFFFF">
                    <a:alpha val="0"/>
                  </a:srgbClr>
                </a:clrTo>
              </a:clrChange>
            </a:blip>
            <a:srcRect b="12682"/>
            <a:stretch/>
          </p:blipFill>
          <p:spPr>
            <a:xfrm>
              <a:off x="3449498" y="4897816"/>
              <a:ext cx="3597677" cy="695202"/>
            </a:xfrm>
            <a:prstGeom prst="rect">
              <a:avLst/>
            </a:prstGeom>
            <a:solidFill>
              <a:srgbClr val="F5F5F5"/>
            </a:solidFill>
            <a:effectLst/>
          </p:spPr>
        </p:pic>
        <p:pic>
          <p:nvPicPr>
            <p:cNvPr id="25" name="Picture 24">
              <a:extLst>
                <a:ext uri="{FF2B5EF4-FFF2-40B4-BE49-F238E27FC236}">
                  <a16:creationId xmlns:a16="http://schemas.microsoft.com/office/drawing/2014/main" id="{AD2B89E9-0CAB-BAF6-2606-BC94D3072C30}"/>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449498" y="5726240"/>
              <a:ext cx="2929683" cy="965589"/>
            </a:xfrm>
            <a:prstGeom prst="rect">
              <a:avLst/>
            </a:prstGeom>
            <a:solidFill>
              <a:srgbClr val="F5F5F5"/>
            </a:solidFill>
            <a:effectLst/>
          </p:spPr>
        </p:pic>
        <p:grpSp>
          <p:nvGrpSpPr>
            <p:cNvPr id="33" name="Group 32">
              <a:extLst>
                <a:ext uri="{FF2B5EF4-FFF2-40B4-BE49-F238E27FC236}">
                  <a16:creationId xmlns:a16="http://schemas.microsoft.com/office/drawing/2014/main" id="{8B5986F2-2456-7034-6B48-5ADABDEC79D1}"/>
                </a:ext>
              </a:extLst>
            </p:cNvPr>
            <p:cNvGrpSpPr/>
            <p:nvPr/>
          </p:nvGrpSpPr>
          <p:grpSpPr>
            <a:xfrm>
              <a:off x="422445" y="1376879"/>
              <a:ext cx="2510085" cy="5010150"/>
              <a:chOff x="127664" y="1340664"/>
              <a:chExt cx="2510085" cy="5010150"/>
            </a:xfrm>
          </p:grpSpPr>
          <p:pic>
            <p:nvPicPr>
              <p:cNvPr id="8" name="Picture 7">
                <a:extLst>
                  <a:ext uri="{FF2B5EF4-FFF2-40B4-BE49-F238E27FC236}">
                    <a16:creationId xmlns:a16="http://schemas.microsoft.com/office/drawing/2014/main" id="{D17D5CEB-0157-8C63-DA20-EDA62F027070}"/>
                  </a:ext>
                </a:extLst>
              </p:cNvPr>
              <p:cNvPicPr>
                <a:picLocks noChangeAspect="1"/>
              </p:cNvPicPr>
              <p:nvPr/>
            </p:nvPicPr>
            <p:blipFill>
              <a:blip r:embed="rId8">
                <a:clrChange>
                  <a:clrFrom>
                    <a:srgbClr val="FFFFFF"/>
                  </a:clrFrom>
                  <a:clrTo>
                    <a:srgbClr val="FFFFFF">
                      <a:alpha val="0"/>
                    </a:srgbClr>
                  </a:clrTo>
                </a:clrChange>
              </a:blip>
              <a:srcRect r="9449"/>
              <a:stretch>
                <a:fillRect/>
              </a:stretch>
            </p:blipFill>
            <p:spPr>
              <a:xfrm>
                <a:off x="680695" y="2653935"/>
                <a:ext cx="1929471" cy="1929471"/>
              </a:xfrm>
              <a:prstGeom prst="rect">
                <a:avLst/>
              </a:prstGeom>
              <a:noFill/>
              <a:ln w="28575">
                <a:noFill/>
              </a:ln>
              <a:effectLst/>
            </p:spPr>
          </p:pic>
          <p:pic>
            <p:nvPicPr>
              <p:cNvPr id="27" name="Picture 26">
                <a:extLst>
                  <a:ext uri="{FF2B5EF4-FFF2-40B4-BE49-F238E27FC236}">
                    <a16:creationId xmlns:a16="http://schemas.microsoft.com/office/drawing/2014/main" id="{C8C64704-3B37-70B1-2DBF-A0B0DFE3062B}"/>
                  </a:ext>
                </a:extLst>
              </p:cNvPr>
              <p:cNvPicPr>
                <a:picLocks noChangeAspect="1"/>
              </p:cNvPicPr>
              <p:nvPr/>
            </p:nvPicPr>
            <p:blipFill>
              <a:blip r:embed="rId9"/>
              <a:srcRect b="8455"/>
              <a:stretch/>
            </p:blipFill>
            <p:spPr>
              <a:xfrm>
                <a:off x="127664" y="1340664"/>
                <a:ext cx="587780" cy="5010150"/>
              </a:xfrm>
              <a:prstGeom prst="rect">
                <a:avLst/>
              </a:prstGeom>
            </p:spPr>
          </p:pic>
          <p:pic>
            <p:nvPicPr>
              <p:cNvPr id="31" name="Picture 30">
                <a:extLst>
                  <a:ext uri="{FF2B5EF4-FFF2-40B4-BE49-F238E27FC236}">
                    <a16:creationId xmlns:a16="http://schemas.microsoft.com/office/drawing/2014/main" id="{5D805733-1078-86EF-B47E-08C0F430DDC2}"/>
                  </a:ext>
                </a:extLst>
              </p:cNvPr>
              <p:cNvPicPr>
                <a:picLocks noChangeAspect="1"/>
              </p:cNvPicPr>
              <p:nvPr/>
            </p:nvPicPr>
            <p:blipFill>
              <a:blip r:embed="rId10"/>
              <a:stretch>
                <a:fillRect/>
              </a:stretch>
            </p:blipFill>
            <p:spPr>
              <a:xfrm>
                <a:off x="708277" y="1344283"/>
                <a:ext cx="1929472" cy="1246429"/>
              </a:xfrm>
              <a:prstGeom prst="rect">
                <a:avLst/>
              </a:prstGeom>
            </p:spPr>
          </p:pic>
        </p:grpSp>
        <p:cxnSp>
          <p:nvCxnSpPr>
            <p:cNvPr id="36" name="Straight Connector 35">
              <a:extLst>
                <a:ext uri="{FF2B5EF4-FFF2-40B4-BE49-F238E27FC236}">
                  <a16:creationId xmlns:a16="http://schemas.microsoft.com/office/drawing/2014/main" id="{67C2D00C-7481-7E5D-E38C-404FD360928F}"/>
                </a:ext>
              </a:extLst>
            </p:cNvPr>
            <p:cNvCxnSpPr/>
            <p:nvPr/>
          </p:nvCxnSpPr>
          <p:spPr>
            <a:xfrm flipH="1">
              <a:off x="3234697" y="2624996"/>
              <a:ext cx="43910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5C0E5A0-BE71-DC96-0CA3-F8A30781456F}"/>
                </a:ext>
              </a:extLst>
            </p:cNvPr>
            <p:cNvCxnSpPr/>
            <p:nvPr/>
          </p:nvCxnSpPr>
          <p:spPr>
            <a:xfrm flipH="1">
              <a:off x="3206122" y="3969184"/>
              <a:ext cx="43910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E2FFC3-576D-4D49-FA9E-428AF80484A6}"/>
                </a:ext>
              </a:extLst>
            </p:cNvPr>
            <p:cNvCxnSpPr/>
            <p:nvPr/>
          </p:nvCxnSpPr>
          <p:spPr>
            <a:xfrm flipH="1">
              <a:off x="3206122" y="4817190"/>
              <a:ext cx="43910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F29081-BD6B-2209-570D-036BBC61CCDA}"/>
                </a:ext>
              </a:extLst>
            </p:cNvPr>
            <p:cNvCxnSpPr/>
            <p:nvPr/>
          </p:nvCxnSpPr>
          <p:spPr>
            <a:xfrm flipH="1">
              <a:off x="3206122" y="5627214"/>
              <a:ext cx="43910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6B6BB9A4-D0E2-B12F-1F93-4ADCD5FA58A2}"/>
              </a:ext>
            </a:extLst>
          </p:cNvPr>
          <p:cNvSpPr txBox="1"/>
          <p:nvPr/>
        </p:nvSpPr>
        <p:spPr>
          <a:xfrm>
            <a:off x="8413508" y="2198429"/>
            <a:ext cx="2940292"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Regular posts on a range of topics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400+ members from SLT &amp; K12</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Meet first Tuesday each month</a:t>
            </a:r>
          </a:p>
        </p:txBody>
      </p:sp>
    </p:spTree>
    <p:extLst>
      <p:ext uri="{BB962C8B-B14F-4D97-AF65-F5344CB8AC3E}">
        <p14:creationId xmlns:p14="http://schemas.microsoft.com/office/powerpoint/2010/main" val="33917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FC077-F998-032C-F102-C247AF420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77BDE-9324-2F4E-0B2E-77B6409A589D}"/>
              </a:ext>
            </a:extLst>
          </p:cNvPr>
          <p:cNvSpPr>
            <a:spLocks noGrp="1"/>
          </p:cNvSpPr>
          <p:nvPr>
            <p:ph type="title"/>
          </p:nvPr>
        </p:nvSpPr>
        <p:spPr/>
        <p:txBody>
          <a:bodyPr/>
          <a:lstStyle/>
          <a:p>
            <a:pPr algn="ctr"/>
            <a:r>
              <a:rPr lang="en-US" dirty="0"/>
              <a:t>Risk Assessments</a:t>
            </a:r>
          </a:p>
        </p:txBody>
      </p:sp>
      <p:sp>
        <p:nvSpPr>
          <p:cNvPr id="3" name="Content Placeholder 2">
            <a:extLst>
              <a:ext uri="{FF2B5EF4-FFF2-40B4-BE49-F238E27FC236}">
                <a16:creationId xmlns:a16="http://schemas.microsoft.com/office/drawing/2014/main" id="{046BCD09-210F-1F28-412D-57C6D21A5DAA}"/>
              </a:ext>
            </a:extLst>
          </p:cNvPr>
          <p:cNvSpPr>
            <a:spLocks noGrp="1"/>
          </p:cNvSpPr>
          <p:nvPr>
            <p:ph sz="quarter" idx="10"/>
          </p:nvPr>
        </p:nvSpPr>
        <p:spPr>
          <a:xfrm>
            <a:off x="2377166" y="1696790"/>
            <a:ext cx="8976634" cy="4788393"/>
          </a:xfrm>
        </p:spPr>
        <p:txBody>
          <a:bodyPr>
            <a:normAutofit fontScale="92500" lnSpcReduction="20000"/>
          </a:bodyPr>
          <a:lstStyle/>
          <a:p>
            <a:pPr marL="0" indent="0">
              <a:spcBef>
                <a:spcPts val="0"/>
              </a:spcBef>
              <a:spcAft>
                <a:spcPts val="600"/>
              </a:spcAft>
              <a:buNone/>
            </a:pPr>
            <a:r>
              <a:rPr lang="en-US" sz="2800" b="1" dirty="0">
                <a:solidFill>
                  <a:schemeClr val="accent1"/>
                </a:solidFill>
                <a:ea typeface="Calibri" panose="020F0502020204030204" pitchFamily="34" charset="0"/>
              </a:rPr>
              <a:t>Cybersecurity and Infrastructure Security Agency</a:t>
            </a:r>
          </a:p>
          <a:p>
            <a:pPr lvl="1">
              <a:spcBef>
                <a:spcPts val="0"/>
              </a:spcBef>
              <a:spcAft>
                <a:spcPts val="600"/>
              </a:spcAft>
            </a:pPr>
            <a:r>
              <a:rPr lang="en-US" sz="2000" dirty="0">
                <a:ea typeface="Calibri" panose="020F0502020204030204" pitchFamily="34" charset="0"/>
              </a:rPr>
              <a:t>Cybersecurity Performance Goals </a:t>
            </a:r>
          </a:p>
          <a:p>
            <a:pPr lvl="1">
              <a:spcBef>
                <a:spcPts val="0"/>
              </a:spcBef>
              <a:spcAft>
                <a:spcPts val="600"/>
              </a:spcAft>
            </a:pPr>
            <a:r>
              <a:rPr lang="en-US" sz="2000" dirty="0">
                <a:ea typeface="Calibri" panose="020F0502020204030204" pitchFamily="34" charset="0"/>
              </a:rPr>
              <a:t>Ransomware Readiness Assessment </a:t>
            </a:r>
          </a:p>
          <a:p>
            <a:pPr lvl="1">
              <a:spcBef>
                <a:spcPts val="0"/>
              </a:spcBef>
              <a:spcAft>
                <a:spcPts val="600"/>
              </a:spcAft>
            </a:pPr>
            <a:r>
              <a:rPr lang="en-US" sz="2000" dirty="0">
                <a:ea typeface="Calibri" panose="020F0502020204030204" pitchFamily="34" charset="0"/>
              </a:rPr>
              <a:t>Onsite</a:t>
            </a:r>
          </a:p>
          <a:p>
            <a:pPr marL="457200" lvl="1" indent="0">
              <a:spcBef>
                <a:spcPts val="0"/>
              </a:spcBef>
              <a:spcAft>
                <a:spcPts val="600"/>
              </a:spcAft>
              <a:buNone/>
            </a:pPr>
            <a:endParaRPr lang="en-US" sz="2000" dirty="0">
              <a:ea typeface="Calibri" panose="020F0502020204030204" pitchFamily="34" charset="0"/>
            </a:endParaRPr>
          </a:p>
          <a:p>
            <a:pPr marL="0" indent="0">
              <a:spcBef>
                <a:spcPts val="0"/>
              </a:spcBef>
              <a:spcAft>
                <a:spcPts val="600"/>
              </a:spcAft>
              <a:buNone/>
            </a:pPr>
            <a:r>
              <a:rPr lang="en-US" sz="2800" b="1" dirty="0">
                <a:solidFill>
                  <a:schemeClr val="accent1"/>
                </a:solidFill>
                <a:effectLst/>
                <a:latin typeface="+mj-lt"/>
                <a:ea typeface="Calibri" panose="020F0502020204030204" pitchFamily="34" charset="0"/>
              </a:rPr>
              <a:t>Minnesota National Guard</a:t>
            </a:r>
          </a:p>
          <a:p>
            <a:pPr lvl="1">
              <a:spcBef>
                <a:spcPts val="0"/>
              </a:spcBef>
              <a:spcAft>
                <a:spcPts val="600"/>
              </a:spcAft>
            </a:pPr>
            <a:r>
              <a:rPr lang="en-US" sz="2000" dirty="0">
                <a:ea typeface="Calibri" panose="020F0502020204030204" pitchFamily="34" charset="0"/>
              </a:rPr>
              <a:t>Hardware/software scans</a:t>
            </a:r>
          </a:p>
          <a:p>
            <a:pPr lvl="1">
              <a:spcBef>
                <a:spcPts val="0"/>
              </a:spcBef>
              <a:spcAft>
                <a:spcPts val="600"/>
              </a:spcAft>
            </a:pPr>
            <a:r>
              <a:rPr lang="en-US" sz="2000" dirty="0">
                <a:ea typeface="Calibri" panose="020F0502020204030204" pitchFamily="34" charset="0"/>
              </a:rPr>
              <a:t>Defense Information Systems Agency (DISA) Security Technical Implementation Guides (STIGs)</a:t>
            </a:r>
          </a:p>
          <a:p>
            <a:pPr lvl="1">
              <a:spcBef>
                <a:spcPts val="0"/>
              </a:spcBef>
              <a:spcAft>
                <a:spcPts val="600"/>
              </a:spcAft>
            </a:pPr>
            <a:endParaRPr lang="en-US" sz="2400" b="1" dirty="0">
              <a:solidFill>
                <a:schemeClr val="accent1"/>
              </a:solidFill>
              <a:effectLst/>
              <a:latin typeface="+mj-lt"/>
              <a:ea typeface="Calibri" panose="020F0502020204030204" pitchFamily="34" charset="0"/>
            </a:endParaRPr>
          </a:p>
          <a:p>
            <a:pPr marL="0" indent="0">
              <a:spcBef>
                <a:spcPts val="0"/>
              </a:spcBef>
              <a:spcAft>
                <a:spcPts val="600"/>
              </a:spcAft>
              <a:buNone/>
            </a:pPr>
            <a:r>
              <a:rPr lang="en-US" sz="2800" b="1" dirty="0">
                <a:solidFill>
                  <a:schemeClr val="accent1"/>
                </a:solidFill>
                <a:effectLst/>
                <a:latin typeface="+mj-lt"/>
                <a:ea typeface="Calibri" panose="020F0502020204030204" pitchFamily="34" charset="0"/>
              </a:rPr>
              <a:t>Metro State University</a:t>
            </a:r>
          </a:p>
          <a:p>
            <a:pPr lvl="1">
              <a:spcBef>
                <a:spcPts val="0"/>
              </a:spcBef>
            </a:pPr>
            <a:r>
              <a:rPr lang="en-US" sz="2000" dirty="0">
                <a:effectLst/>
                <a:ea typeface="Calibri" panose="020F0502020204030204" pitchFamily="34" charset="0"/>
              </a:rPr>
              <a:t>Center for Internet Security (CIS) Critical Security Controls</a:t>
            </a:r>
          </a:p>
          <a:p>
            <a:pPr lvl="1">
              <a:spcBef>
                <a:spcPts val="0"/>
              </a:spcBef>
            </a:pPr>
            <a:r>
              <a:rPr lang="en-US" sz="2000" dirty="0">
                <a:ea typeface="Calibri" panose="020F0502020204030204" pitchFamily="34" charset="0"/>
              </a:rPr>
              <a:t>Implementation Group 1 - Essential Cyber Hygiene</a:t>
            </a:r>
          </a:p>
        </p:txBody>
      </p:sp>
      <p:pic>
        <p:nvPicPr>
          <p:cNvPr id="1030" name="Picture 6" descr="Graphic of a padlock with the words, &quot;basic cyber hygiene&quot; inside.">
            <a:extLst>
              <a:ext uri="{FF2B5EF4-FFF2-40B4-BE49-F238E27FC236}">
                <a16:creationId xmlns:a16="http://schemas.microsoft.com/office/drawing/2014/main" id="{69B5EBFD-8070-E024-9A6B-4B2181CBCE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39870" y="4634753"/>
            <a:ext cx="1086863" cy="14491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frastructure Security Agency ...">
            <a:extLst>
              <a:ext uri="{FF2B5EF4-FFF2-40B4-BE49-F238E27FC236}">
                <a16:creationId xmlns:a16="http://schemas.microsoft.com/office/drawing/2014/main" id="{96218FCF-00F3-102A-2067-7C7C8B582A5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870" y="1561352"/>
            <a:ext cx="1159898" cy="116507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9CC17BB-C607-F64B-3B52-BB08A4C4653B}"/>
              </a:ext>
            </a:extLst>
          </p:cNvPr>
          <p:cNvSpPr>
            <a:spLocks noGrp="1"/>
          </p:cNvSpPr>
          <p:nvPr>
            <p:ph type="sldNum" sz="quarter" idx="12"/>
          </p:nvPr>
        </p:nvSpPr>
        <p:spPr/>
        <p:txBody>
          <a:bodyPr/>
          <a:lstStyle/>
          <a:p>
            <a:fld id="{48F63A3B-78C7-47BE-AE5E-E10140E04643}" type="slidenum">
              <a:rPr lang="en-US" smtClean="0"/>
              <a:t>34</a:t>
            </a:fld>
            <a:endParaRPr lang="en-US"/>
          </a:p>
        </p:txBody>
      </p:sp>
      <p:pic>
        <p:nvPicPr>
          <p:cNvPr id="6" name="Picture 2" descr="Minnesota National Guard - Wikipedia">
            <a:extLst>
              <a:ext uri="{FF2B5EF4-FFF2-40B4-BE49-F238E27FC236}">
                <a16:creationId xmlns:a16="http://schemas.microsoft.com/office/drawing/2014/main" id="{8308AFDD-AD5D-D4CE-42B7-E247822E5B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870" y="3072578"/>
            <a:ext cx="1216025" cy="121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733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13030-46FE-58E5-64E6-32EC985031F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A3E425B-60F4-CBD4-0985-48F7E84865F3}"/>
              </a:ext>
            </a:extLst>
          </p:cNvPr>
          <p:cNvSpPr>
            <a:spLocks noGrp="1"/>
          </p:cNvSpPr>
          <p:nvPr>
            <p:ph type="title"/>
          </p:nvPr>
        </p:nvSpPr>
        <p:spPr/>
        <p:txBody>
          <a:bodyPr/>
          <a:lstStyle/>
          <a:p>
            <a:r>
              <a:rPr lang="en-US" dirty="0"/>
              <a:t>How to Participate!</a:t>
            </a:r>
          </a:p>
        </p:txBody>
      </p:sp>
      <p:sp>
        <p:nvSpPr>
          <p:cNvPr id="3" name="Text Placeholder 2">
            <a:extLst>
              <a:ext uri="{FF2B5EF4-FFF2-40B4-BE49-F238E27FC236}">
                <a16:creationId xmlns:a16="http://schemas.microsoft.com/office/drawing/2014/main" id="{323AEB5D-5628-E591-B015-B26D751FA8A5}"/>
              </a:ext>
            </a:extLst>
          </p:cNvPr>
          <p:cNvSpPr>
            <a:spLocks noGrp="1"/>
          </p:cNvSpPr>
          <p:nvPr>
            <p:ph type="body" sz="quarter" idx="13"/>
          </p:nvPr>
        </p:nvSpPr>
        <p:spPr>
          <a:xfrm>
            <a:off x="838200" y="3617885"/>
            <a:ext cx="10515600" cy="2681374"/>
          </a:xfrm>
        </p:spPr>
        <p:txBody>
          <a:bodyPr>
            <a:normAutofit/>
          </a:bodyPr>
          <a:lstStyle/>
          <a:p>
            <a:pPr>
              <a:lnSpc>
                <a:spcPct val="110000"/>
              </a:lnSpc>
              <a:spcAft>
                <a:spcPts val="0"/>
              </a:spcAft>
            </a:pPr>
            <a:r>
              <a:rPr lang="en-US" sz="2400" dirty="0"/>
              <a:t>Foua Xiong</a:t>
            </a:r>
          </a:p>
          <a:p>
            <a:pPr>
              <a:lnSpc>
                <a:spcPct val="110000"/>
              </a:lnSpc>
              <a:spcAft>
                <a:spcPts val="0"/>
              </a:spcAft>
            </a:pPr>
            <a:r>
              <a:rPr lang="en-US" sz="2400" dirty="0"/>
              <a:t>Cyber Navigator – Local Governments</a:t>
            </a:r>
          </a:p>
          <a:p>
            <a:pPr>
              <a:lnSpc>
                <a:spcPct val="110000"/>
              </a:lnSpc>
              <a:spcAft>
                <a:spcPts val="0"/>
              </a:spcAft>
            </a:pPr>
            <a:r>
              <a:rPr lang="en-US" sz="2400" dirty="0">
                <a:hlinkClick r:id="rId3"/>
              </a:rPr>
              <a:t>Lee.Xiong@state.mn.us</a:t>
            </a:r>
          </a:p>
          <a:p>
            <a:pPr>
              <a:lnSpc>
                <a:spcPct val="110000"/>
              </a:lnSpc>
              <a:spcAft>
                <a:spcPts val="0"/>
              </a:spcAft>
            </a:pPr>
            <a:endParaRPr lang="en-US" sz="2400" dirty="0"/>
          </a:p>
          <a:p>
            <a:pPr>
              <a:lnSpc>
                <a:spcPct val="110000"/>
              </a:lnSpc>
              <a:spcAft>
                <a:spcPts val="0"/>
              </a:spcAft>
            </a:pPr>
            <a:r>
              <a:rPr lang="en-US" sz="2400" dirty="0"/>
              <a:t>Cyber Navigator Team: </a:t>
            </a:r>
            <a:r>
              <a:rPr lang="en-US" sz="2400" dirty="0">
                <a:hlinkClick r:id="rId4"/>
              </a:rPr>
              <a:t>CN.MNIT@state.mn.us</a:t>
            </a:r>
            <a:endParaRPr lang="en-US" sz="2400" dirty="0"/>
          </a:p>
        </p:txBody>
      </p:sp>
      <p:sp>
        <p:nvSpPr>
          <p:cNvPr id="2" name="Slide Number Placeholder 1">
            <a:extLst>
              <a:ext uri="{FF2B5EF4-FFF2-40B4-BE49-F238E27FC236}">
                <a16:creationId xmlns:a16="http://schemas.microsoft.com/office/drawing/2014/main" id="{D6B13513-24F6-633B-70B3-DF2393C9B4D2}"/>
              </a:ext>
            </a:extLst>
          </p:cNvPr>
          <p:cNvSpPr>
            <a:spLocks noGrp="1"/>
          </p:cNvSpPr>
          <p:nvPr>
            <p:ph type="sldNum" sz="quarter" idx="11"/>
          </p:nvPr>
        </p:nvSpPr>
        <p:spPr/>
        <p:txBody>
          <a:bodyPr/>
          <a:lstStyle/>
          <a:p>
            <a:fld id="{48F63A3B-78C7-47BE-AE5E-E10140E04643}" type="slidenum">
              <a:rPr lang="en-US" smtClean="0"/>
              <a:pPr/>
              <a:t>35</a:t>
            </a:fld>
            <a:endParaRPr lang="en-US"/>
          </a:p>
        </p:txBody>
      </p:sp>
    </p:spTree>
    <p:extLst>
      <p:ext uri="{BB962C8B-B14F-4D97-AF65-F5344CB8AC3E}">
        <p14:creationId xmlns:p14="http://schemas.microsoft.com/office/powerpoint/2010/main" val="2626641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4AEAD-1D0D-2B0F-A1FA-6D779720F891}"/>
              </a:ext>
            </a:extLst>
          </p:cNvPr>
          <p:cNvSpPr>
            <a:spLocks noGrp="1"/>
          </p:cNvSpPr>
          <p:nvPr>
            <p:ph type="title"/>
          </p:nvPr>
        </p:nvSpPr>
        <p:spPr/>
        <p:txBody>
          <a:bodyPr/>
          <a:lstStyle/>
          <a:p>
            <a:pPr algn="ctr"/>
            <a:r>
              <a:rPr lang="sv-SE"/>
              <a:t>Cyber Navigator Program</a:t>
            </a:r>
            <a:endParaRPr lang="en-US"/>
          </a:p>
        </p:txBody>
      </p:sp>
      <p:sp>
        <p:nvSpPr>
          <p:cNvPr id="3" name="Content Placeholder 2">
            <a:extLst>
              <a:ext uri="{FF2B5EF4-FFF2-40B4-BE49-F238E27FC236}">
                <a16:creationId xmlns:a16="http://schemas.microsoft.com/office/drawing/2014/main" id="{619C4501-4502-8A4E-70CF-1BA22D820C8A}"/>
              </a:ext>
            </a:extLst>
          </p:cNvPr>
          <p:cNvSpPr>
            <a:spLocks noGrp="1"/>
          </p:cNvSpPr>
          <p:nvPr>
            <p:ph sz="quarter" idx="10"/>
          </p:nvPr>
        </p:nvSpPr>
        <p:spPr>
          <a:xfrm>
            <a:off x="838199" y="1285875"/>
            <a:ext cx="9725025" cy="5435600"/>
          </a:xfrm>
        </p:spPr>
        <p:txBody>
          <a:bodyPr>
            <a:normAutofit fontScale="92500" lnSpcReduction="20000"/>
          </a:bodyPr>
          <a:lstStyle/>
          <a:p>
            <a:pPr>
              <a:buFont typeface="Arial" panose="020B0604020202020204" pitchFamily="34" charset="0"/>
              <a:buChar char="•"/>
            </a:pPr>
            <a:r>
              <a:rPr lang="en-US" sz="2000" dirty="0"/>
              <a:t>Five Cyber Navigators +</a:t>
            </a:r>
          </a:p>
          <a:p>
            <a:pPr lvl="1"/>
            <a:r>
              <a:rPr lang="en-US" sz="1700" dirty="0"/>
              <a:t>Supervisor </a:t>
            </a:r>
          </a:p>
          <a:p>
            <a:pPr lvl="1"/>
            <a:r>
              <a:rPr lang="en-US" sz="1700" dirty="0"/>
              <a:t>Local Government: cities, townships, tribal governments</a:t>
            </a:r>
          </a:p>
          <a:p>
            <a:pPr lvl="1"/>
            <a:r>
              <a:rPr lang="en-US" sz="1700" dirty="0"/>
              <a:t>K12 schools/Education</a:t>
            </a:r>
          </a:p>
          <a:p>
            <a:pPr lvl="1"/>
            <a:r>
              <a:rPr lang="en-US" sz="1700" dirty="0"/>
              <a:t>Critical infrastructure</a:t>
            </a:r>
          </a:p>
          <a:p>
            <a:pPr lvl="1"/>
            <a:r>
              <a:rPr lang="en-US" sz="1700" dirty="0"/>
              <a:t>Cyber Threat Intelligence</a:t>
            </a:r>
          </a:p>
          <a:p>
            <a:pPr>
              <a:buFont typeface="Arial" panose="020B0604020202020204" pitchFamily="34" charset="0"/>
              <a:buChar char="•"/>
            </a:pPr>
            <a:r>
              <a:rPr lang="en-US" sz="2000" dirty="0"/>
              <a:t>Assists Minnesota with cybersecurity tools and resources</a:t>
            </a:r>
          </a:p>
          <a:p>
            <a:pPr>
              <a:buFont typeface="Arial" panose="020B0604020202020204" pitchFamily="34" charset="0"/>
              <a:buChar char="•"/>
            </a:pPr>
            <a:r>
              <a:rPr lang="en-US" sz="2000" dirty="0"/>
              <a:t>Support grant-funded cyber security tools</a:t>
            </a:r>
          </a:p>
          <a:p>
            <a:pPr>
              <a:buFont typeface="Arial" panose="020B0604020202020204" pitchFamily="34" charset="0"/>
              <a:buChar char="•"/>
            </a:pPr>
            <a:r>
              <a:rPr lang="en-US" sz="2000" dirty="0"/>
              <a:t>Support the Minnesota Cybersecurity Task Force</a:t>
            </a:r>
          </a:p>
          <a:p>
            <a:pPr>
              <a:buFont typeface="Arial" panose="020B0604020202020204" pitchFamily="34" charset="0"/>
              <a:buChar char="•"/>
            </a:pPr>
            <a:r>
              <a:rPr lang="en-US" sz="2000" dirty="0"/>
              <a:t>Work with FBI, MNFC, DHS, BCA, state agencies, and others</a:t>
            </a:r>
          </a:p>
          <a:p>
            <a:pPr marL="0" indent="0">
              <a:buNone/>
            </a:pPr>
            <a:endParaRPr lang="en-US" sz="1600" dirty="0"/>
          </a:p>
          <a:p>
            <a:pPr marL="0" indent="0" algn="ctr">
              <a:buNone/>
            </a:pPr>
            <a:r>
              <a:rPr lang="en-US" sz="2200" b="1" dirty="0"/>
              <a:t>Cyber Navigators: </a:t>
            </a:r>
            <a:r>
              <a:rPr lang="en-US" sz="2200" b="1" dirty="0">
                <a:hlinkClick r:id="rId3"/>
              </a:rPr>
              <a:t>CN.MNIT@state.mn.us</a:t>
            </a:r>
            <a:endParaRPr lang="en-US" sz="2200" b="1" dirty="0"/>
          </a:p>
        </p:txBody>
      </p:sp>
      <p:pic>
        <p:nvPicPr>
          <p:cNvPr id="8" name="Picture 7" descr="Graphic of a compass with the image of the state of Minnesota in the center.">
            <a:extLst>
              <a:ext uri="{FF2B5EF4-FFF2-40B4-BE49-F238E27FC236}">
                <a16:creationId xmlns:a16="http://schemas.microsoft.com/office/drawing/2014/main" id="{4A3B9399-1BCA-543C-3D65-046625ECC5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242797" y="2378950"/>
            <a:ext cx="2240400" cy="2753767"/>
          </a:xfrm>
          <a:prstGeom prst="rect">
            <a:avLst/>
          </a:prstGeom>
        </p:spPr>
      </p:pic>
      <p:sp>
        <p:nvSpPr>
          <p:cNvPr id="6" name="Slide Number Placeholder 5">
            <a:extLst>
              <a:ext uri="{FF2B5EF4-FFF2-40B4-BE49-F238E27FC236}">
                <a16:creationId xmlns:a16="http://schemas.microsoft.com/office/drawing/2014/main" id="{FC294705-B2F9-A490-6C68-DB6C33301F87}"/>
              </a:ext>
            </a:extLst>
          </p:cNvPr>
          <p:cNvSpPr>
            <a:spLocks noGrp="1"/>
          </p:cNvSpPr>
          <p:nvPr>
            <p:ph type="sldNum" sz="quarter" idx="12"/>
          </p:nvPr>
        </p:nvSpPr>
        <p:spPr/>
        <p:txBody>
          <a:bodyPr/>
          <a:lstStyle/>
          <a:p>
            <a:fld id="{48F63A3B-78C7-47BE-AE5E-E10140E04643}" type="slidenum">
              <a:rPr lang="en-US" smtClean="0"/>
              <a:pPr/>
              <a:t>4</a:t>
            </a:fld>
            <a:endParaRPr lang="en-US"/>
          </a:p>
        </p:txBody>
      </p:sp>
    </p:spTree>
    <p:extLst>
      <p:ext uri="{BB962C8B-B14F-4D97-AF65-F5344CB8AC3E}">
        <p14:creationId xmlns:p14="http://schemas.microsoft.com/office/powerpoint/2010/main" val="902831951"/>
      </p:ext>
    </p:extLst>
  </p:cSld>
  <p:clrMapOvr>
    <a:masterClrMapping/>
  </p:clrMapOvr>
  <mc:AlternateContent xmlns:mc="http://schemas.openxmlformats.org/markup-compatibility/2006" xmlns:p14="http://schemas.microsoft.com/office/powerpoint/2010/main">
    <mc:Choice Requires="p14">
      <p:transition spd="slow" p14:dur="2000" advTm="33617"/>
    </mc:Choice>
    <mc:Fallback xmlns="">
      <p:transition spd="slow" advTm="3361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93FA6-83D8-9305-AF76-CD2A77043C13}"/>
            </a:ext>
          </a:extLst>
        </p:cNvPr>
        <p:cNvGrpSpPr/>
        <p:nvPr/>
      </p:nvGrpSpPr>
      <p:grpSpPr>
        <a:xfrm>
          <a:off x="0" y="0"/>
          <a:ext cx="0" cy="0"/>
          <a:chOff x="0" y="0"/>
          <a:chExt cx="0" cy="0"/>
        </a:xfrm>
      </p:grpSpPr>
      <p:sp>
        <p:nvSpPr>
          <p:cNvPr id="7" name="Rectangle 3">
            <a:extLst>
              <a:ext uri="{FF2B5EF4-FFF2-40B4-BE49-F238E27FC236}">
                <a16:creationId xmlns:a16="http://schemas.microsoft.com/office/drawing/2014/main" id="{62B0D3F4-A5E9-696A-ABA9-5AFEB01E2B52}"/>
              </a:ext>
              <a:ext uri="{C183D7F6-B498-43B3-948B-1728B52AA6E4}">
                <adec:decorative xmlns:adec="http://schemas.microsoft.com/office/drawing/2017/decorative" val="1"/>
              </a:ext>
            </a:extLst>
          </p:cNvPr>
          <p:cNvSpPr/>
          <p:nvPr/>
        </p:nvSpPr>
        <p:spPr>
          <a:xfrm rot="10800000">
            <a:off x="5137483" y="2983831"/>
            <a:ext cx="7054515" cy="2654967"/>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5F52247-F520-B824-76D3-34C150032047}"/>
              </a:ext>
            </a:extLst>
          </p:cNvPr>
          <p:cNvSpPr txBox="1"/>
          <p:nvPr/>
        </p:nvSpPr>
        <p:spPr>
          <a:xfrm>
            <a:off x="3581400" y="1566374"/>
            <a:ext cx="4737100" cy="584775"/>
          </a:xfrm>
          <a:prstGeom prst="rect">
            <a:avLst/>
          </a:prstGeom>
          <a:noFill/>
        </p:spPr>
        <p:txBody>
          <a:bodyPr wrap="square" rtlCol="0">
            <a:spAutoFit/>
          </a:bodyPr>
          <a:lstStyle/>
          <a:p>
            <a:pPr algn="ctr"/>
            <a:r>
              <a:rPr lang="en-US" sz="3200" b="1" dirty="0">
                <a:latin typeface="Aptos" panose="020B0004020202020204" pitchFamily="34" charset="0"/>
              </a:rPr>
              <a:t>Cyber Threat Landscape</a:t>
            </a:r>
          </a:p>
        </p:txBody>
      </p:sp>
      <p:pic>
        <p:nvPicPr>
          <p:cNvPr id="11" name="Picture 10" descr="Abstract background of connected blue lines">
            <a:extLst>
              <a:ext uri="{FF2B5EF4-FFF2-40B4-BE49-F238E27FC236}">
                <a16:creationId xmlns:a16="http://schemas.microsoft.com/office/drawing/2014/main" id="{B81955A2-69A6-2825-D763-7EF6DC087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2">
            <a:extLst>
              <a:ext uri="{FF2B5EF4-FFF2-40B4-BE49-F238E27FC236}">
                <a16:creationId xmlns:a16="http://schemas.microsoft.com/office/drawing/2014/main" id="{F690D2E0-29F3-04E0-B44A-11BD5F1C8B00}"/>
              </a:ext>
              <a:ext uri="{C183D7F6-B498-43B3-948B-1728B52AA6E4}">
                <adec:decorative xmlns:adec="http://schemas.microsoft.com/office/drawing/2017/decorative" val="1"/>
              </a:ext>
            </a:extLst>
          </p:cNvPr>
          <p:cNvSpPr/>
          <p:nvPr/>
        </p:nvSpPr>
        <p:spPr bwMode="gray">
          <a:xfrm rot="10800000">
            <a:off x="0" y="4649194"/>
            <a:ext cx="12192000" cy="2208806"/>
          </a:xfrm>
          <a:prstGeom prst="rect">
            <a:avLst/>
          </a:prstGeom>
          <a:gradFill>
            <a:gsLst>
              <a:gs pos="0">
                <a:schemeClr val="accent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537F3151-F567-0CDF-463F-D30C1139DE0C}"/>
              </a:ext>
            </a:extLst>
          </p:cNvPr>
          <p:cNvSpPr txBox="1"/>
          <p:nvPr/>
        </p:nvSpPr>
        <p:spPr>
          <a:xfrm>
            <a:off x="2846388" y="5145002"/>
            <a:ext cx="6499223" cy="584775"/>
          </a:xfrm>
          <a:prstGeom prst="rect">
            <a:avLst/>
          </a:prstGeom>
          <a:noFill/>
        </p:spPr>
        <p:txBody>
          <a:bodyPr wrap="square" rtlCol="0">
            <a:spAutoFit/>
          </a:bodyPr>
          <a:lstStyle/>
          <a:p>
            <a:pPr algn="ctr"/>
            <a:r>
              <a:rPr lang="en-US" sz="3200" b="1" dirty="0">
                <a:latin typeface="Aptos" panose="020B0004020202020204" pitchFamily="34" charset="0"/>
              </a:rPr>
              <a:t>Cyber Threat Landscape</a:t>
            </a:r>
          </a:p>
        </p:txBody>
      </p:sp>
    </p:spTree>
    <p:extLst>
      <p:ext uri="{BB962C8B-B14F-4D97-AF65-F5344CB8AC3E}">
        <p14:creationId xmlns:p14="http://schemas.microsoft.com/office/powerpoint/2010/main" val="145147049"/>
      </p:ext>
    </p:extLst>
  </p:cSld>
  <p:clrMapOvr>
    <a:masterClrMapping/>
  </p:clrMapOvr>
  <mc:AlternateContent xmlns:mc="http://schemas.openxmlformats.org/markup-compatibility/2006" xmlns:p14="http://schemas.microsoft.com/office/powerpoint/2010/main">
    <mc:Choice Requires="p14">
      <p:transition spd="slow" p14:dur="2000" advTm="1704"/>
    </mc:Choice>
    <mc:Fallback xmlns="">
      <p:transition spd="slow" advTm="170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D6D61-F9FD-DB48-92B1-30BC76128A2F}"/>
              </a:ext>
            </a:extLst>
          </p:cNvPr>
          <p:cNvSpPr>
            <a:spLocks noGrp="1"/>
          </p:cNvSpPr>
          <p:nvPr>
            <p:ph type="title"/>
          </p:nvPr>
        </p:nvSpPr>
        <p:spPr/>
        <p:txBody>
          <a:bodyPr/>
          <a:lstStyle/>
          <a:p>
            <a:pPr algn="ctr"/>
            <a:r>
              <a:rPr lang="en-US"/>
              <a:t>Cybersecurity Incident Reporting</a:t>
            </a:r>
          </a:p>
        </p:txBody>
      </p:sp>
      <p:sp>
        <p:nvSpPr>
          <p:cNvPr id="13" name="Content Placeholder 2">
            <a:extLst>
              <a:ext uri="{FF2B5EF4-FFF2-40B4-BE49-F238E27FC236}">
                <a16:creationId xmlns:a16="http://schemas.microsoft.com/office/drawing/2014/main" id="{53706326-0D4D-EC8A-7249-6888709628DD}"/>
              </a:ext>
            </a:extLst>
          </p:cNvPr>
          <p:cNvSpPr txBox="1">
            <a:spLocks/>
          </p:cNvSpPr>
          <p:nvPr/>
        </p:nvSpPr>
        <p:spPr>
          <a:xfrm>
            <a:off x="745603" y="1493669"/>
            <a:ext cx="5378844" cy="429946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chemeClr val="tx1"/>
                </a:solidFill>
                <a:latin typeface="+mj-lt"/>
              </a:rPr>
              <a:t>Reporting tool: </a:t>
            </a:r>
            <a:r>
              <a:rPr lang="en-US" sz="2800" b="1" dirty="0">
                <a:latin typeface="+mj-lt"/>
                <a:hlinkClick r:id="rId3"/>
              </a:rPr>
              <a:t>mn.gov/mnit/cir</a:t>
            </a:r>
            <a:endParaRPr lang="en-US" sz="2800" b="1" dirty="0">
              <a:latin typeface="+mj-lt"/>
            </a:endParaRPr>
          </a:p>
          <a:p>
            <a:pPr>
              <a:lnSpc>
                <a:spcPct val="112000"/>
              </a:lnSpc>
            </a:pPr>
            <a:r>
              <a:rPr lang="en-US" sz="2200" kern="100" dirty="0">
                <a:ea typeface="Times New Roman" panose="02020603050405020304" pitchFamily="18" charset="0"/>
                <a:cs typeface="Times New Roman"/>
              </a:rPr>
              <a:t>Law took effect December 1, 2024</a:t>
            </a:r>
          </a:p>
          <a:p>
            <a:pPr>
              <a:lnSpc>
                <a:spcPct val="112000"/>
              </a:lnSpc>
            </a:pPr>
            <a:r>
              <a:rPr lang="en-US" sz="2200" dirty="0"/>
              <a:t>Requiring public sector organizations including K-12 schools, local governments, higher education institutions, and other political subdivisions to report cybersecurity incidents.</a:t>
            </a:r>
            <a:endParaRPr lang="en-US" sz="2200" kern="100" dirty="0">
              <a:ea typeface="Times New Roman" panose="02020603050405020304" pitchFamily="18" charset="0"/>
              <a:cs typeface="Times New Roman"/>
            </a:endParaRPr>
          </a:p>
          <a:p>
            <a:r>
              <a:rPr lang="en-US" sz="2200" dirty="0"/>
              <a:t>State may collect information about cybersecurity incidents, anonymize it, and share it with appropriate organizations to strengthen cyber defenses statewide</a:t>
            </a:r>
            <a:endParaRPr lang="en-US" sz="2200" dirty="0">
              <a:ea typeface="Calibri"/>
              <a:cs typeface="Calibri"/>
            </a:endParaRPr>
          </a:p>
        </p:txBody>
      </p:sp>
      <p:pic>
        <p:nvPicPr>
          <p:cNvPr id="14" name="Content Placeholder 10" descr="Image of a laptop computer with the cybersecurity incident reporting form on the screen.">
            <a:extLst>
              <a:ext uri="{FF2B5EF4-FFF2-40B4-BE49-F238E27FC236}">
                <a16:creationId xmlns:a16="http://schemas.microsoft.com/office/drawing/2014/main" id="{2CA100F8-8A25-5863-F119-E472437FC71F}"/>
              </a:ext>
            </a:extLst>
          </p:cNvPr>
          <p:cNvPicPr>
            <a:picLocks noChangeAspect="1"/>
          </p:cNvPicPr>
          <p:nvPr/>
        </p:nvPicPr>
        <p:blipFill rotWithShape="1">
          <a:blip r:embed="rId4">
            <a:extLst>
              <a:ext uri="{28A0092B-C50C-407E-A947-70E740481C1C}">
                <a14:useLocalDpi xmlns:a14="http://schemas.microsoft.com/office/drawing/2010/main" val="0"/>
              </a:ext>
            </a:extLst>
          </a:blip>
          <a:srcRect l="13279" r="27228"/>
          <a:stretch/>
        </p:blipFill>
        <p:spPr>
          <a:xfrm>
            <a:off x="6217041" y="1216024"/>
            <a:ext cx="5967335" cy="5641976"/>
          </a:xfrm>
          <a:prstGeom prst="rect">
            <a:avLst/>
          </a:prstGeom>
        </p:spPr>
      </p:pic>
      <p:sp>
        <p:nvSpPr>
          <p:cNvPr id="5" name="Slide Number Placeholder 4">
            <a:extLst>
              <a:ext uri="{FF2B5EF4-FFF2-40B4-BE49-F238E27FC236}">
                <a16:creationId xmlns:a16="http://schemas.microsoft.com/office/drawing/2014/main" id="{44F4B3CA-C1EB-BE8F-9B7F-C68911E3A331}"/>
              </a:ext>
            </a:extLst>
          </p:cNvPr>
          <p:cNvSpPr>
            <a:spLocks noGrp="1"/>
          </p:cNvSpPr>
          <p:nvPr>
            <p:ph type="sldNum" sz="quarter" idx="12"/>
          </p:nvPr>
        </p:nvSpPr>
        <p:spPr/>
        <p:txBody>
          <a:bodyPr/>
          <a:lstStyle/>
          <a:p>
            <a:fld id="{48F63A3B-78C7-47BE-AE5E-E10140E04643}" type="slidenum">
              <a:rPr lang="en-US" smtClean="0"/>
              <a:t>6</a:t>
            </a:fld>
            <a:endParaRPr lang="en-US"/>
          </a:p>
        </p:txBody>
      </p:sp>
    </p:spTree>
    <p:extLst>
      <p:ext uri="{BB962C8B-B14F-4D97-AF65-F5344CB8AC3E}">
        <p14:creationId xmlns:p14="http://schemas.microsoft.com/office/powerpoint/2010/main" val="2310244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1691-4353-443B-9117-B9553AB07210}"/>
              </a:ext>
            </a:extLst>
          </p:cNvPr>
          <p:cNvSpPr>
            <a:spLocks noGrp="1"/>
          </p:cNvSpPr>
          <p:nvPr>
            <p:ph type="title"/>
          </p:nvPr>
        </p:nvSpPr>
        <p:spPr/>
        <p:txBody>
          <a:bodyPr/>
          <a:lstStyle/>
          <a:p>
            <a:pPr algn="ctr"/>
            <a:r>
              <a:rPr lang="en-US" dirty="0"/>
              <a:t>Cyber Incident Report Metrics</a:t>
            </a:r>
            <a:endParaRPr lang="en-US" b="1" dirty="0"/>
          </a:p>
        </p:txBody>
      </p:sp>
      <p:sp>
        <p:nvSpPr>
          <p:cNvPr id="6" name="Slide Number Placeholder 5">
            <a:extLst>
              <a:ext uri="{FF2B5EF4-FFF2-40B4-BE49-F238E27FC236}">
                <a16:creationId xmlns:a16="http://schemas.microsoft.com/office/drawing/2014/main" id="{D103E45D-A7A2-404B-8ABB-4DA99D720DA6}"/>
              </a:ext>
            </a:extLst>
          </p:cNvPr>
          <p:cNvSpPr>
            <a:spLocks noGrp="1"/>
          </p:cNvSpPr>
          <p:nvPr>
            <p:ph type="sldNum" sz="quarter" idx="12"/>
          </p:nvPr>
        </p:nvSpPr>
        <p:spPr/>
        <p:txBody>
          <a:bodyPr/>
          <a:lstStyle/>
          <a:p>
            <a:fld id="{48F63A3B-78C7-47BE-AE5E-E10140E04643}" type="slidenum">
              <a:rPr lang="en-US" smtClean="0"/>
              <a:t>7</a:t>
            </a:fld>
            <a:endParaRPr lang="en-US"/>
          </a:p>
        </p:txBody>
      </p:sp>
      <p:sp>
        <p:nvSpPr>
          <p:cNvPr id="7" name="Content Placeholder 6">
            <a:extLst>
              <a:ext uri="{FF2B5EF4-FFF2-40B4-BE49-F238E27FC236}">
                <a16:creationId xmlns:a16="http://schemas.microsoft.com/office/drawing/2014/main" id="{2B8AAAD7-C9B4-CC77-D1E3-0483E3B22C4B}"/>
              </a:ext>
            </a:extLst>
          </p:cNvPr>
          <p:cNvSpPr>
            <a:spLocks noGrp="1"/>
          </p:cNvSpPr>
          <p:nvPr>
            <p:ph sz="quarter" idx="10"/>
          </p:nvPr>
        </p:nvSpPr>
        <p:spPr>
          <a:xfrm>
            <a:off x="609600" y="1567957"/>
            <a:ext cx="3263057" cy="4788393"/>
          </a:xfrm>
        </p:spPr>
        <p:txBody>
          <a:bodyPr>
            <a:normAutofit fontScale="92500" lnSpcReduction="10000"/>
          </a:bodyPr>
          <a:lstStyle/>
          <a:p>
            <a:r>
              <a:rPr lang="en-US" sz="2000" dirty="0"/>
              <a:t>Report range: Oct 2024 – Current</a:t>
            </a:r>
          </a:p>
          <a:p>
            <a:r>
              <a:rPr lang="en-US" sz="2000" dirty="0"/>
              <a:t>Total 265 Reports</a:t>
            </a:r>
          </a:p>
          <a:p>
            <a:r>
              <a:rPr lang="en-US" sz="2000" dirty="0"/>
              <a:t>K12, County, City / Townships bulk of cyber incidents reports</a:t>
            </a:r>
          </a:p>
          <a:p>
            <a:r>
              <a:rPr lang="en-US" sz="2000" dirty="0"/>
              <a:t>Over 50% of reported incidents related to compromised accounts, phishing and other forms of social engineering</a:t>
            </a:r>
          </a:p>
          <a:p>
            <a:r>
              <a:rPr lang="en-US" sz="2000" dirty="0"/>
              <a:t>Attacks targeting users rather than systems</a:t>
            </a:r>
          </a:p>
        </p:txBody>
      </p:sp>
      <p:graphicFrame>
        <p:nvGraphicFramePr>
          <p:cNvPr id="8" name="Chart 7">
            <a:extLst>
              <a:ext uri="{FF2B5EF4-FFF2-40B4-BE49-F238E27FC236}">
                <a16:creationId xmlns:a16="http://schemas.microsoft.com/office/drawing/2014/main" id="{45A3984D-6301-6D8B-D001-2E78A63BB4D3}"/>
              </a:ext>
              <a:ext uri="{147F2762-F138-4A5C-976F-8EAC2B608ADB}">
                <a16:predDERef xmlns:a16="http://schemas.microsoft.com/office/drawing/2014/main" pred="{35CA13F6-EA99-86A1-67C0-C7A02352E58B}"/>
              </a:ext>
            </a:extLst>
          </p:cNvPr>
          <p:cNvGraphicFramePr>
            <a:graphicFrameLocks/>
          </p:cNvGraphicFramePr>
          <p:nvPr>
            <p:extLst>
              <p:ext uri="{D42A27DB-BD31-4B8C-83A1-F6EECF244321}">
                <p14:modId xmlns:p14="http://schemas.microsoft.com/office/powerpoint/2010/main" val="2629025731"/>
              </p:ext>
            </p:extLst>
          </p:nvPr>
        </p:nvGraphicFramePr>
        <p:xfrm>
          <a:off x="4167932" y="1659730"/>
          <a:ext cx="7633543" cy="4604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2208586"/>
      </p:ext>
    </p:extLst>
  </p:cSld>
  <p:clrMapOvr>
    <a:masterClrMapping/>
  </p:clrMapOvr>
  <mc:AlternateContent xmlns:mc="http://schemas.openxmlformats.org/markup-compatibility/2006" xmlns:p14="http://schemas.microsoft.com/office/powerpoint/2010/main">
    <mc:Choice Requires="p14">
      <p:transition spd="slow" p14:dur="2000" advTm="20890"/>
    </mc:Choice>
    <mc:Fallback xmlns="">
      <p:transition spd="slow" advTm="2089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1568C-8463-801D-48FD-579F96F6B4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BBE3BB-B2AB-13A7-DD22-1337472F9AE0}"/>
              </a:ext>
            </a:extLst>
          </p:cNvPr>
          <p:cNvSpPr>
            <a:spLocks noGrp="1"/>
          </p:cNvSpPr>
          <p:nvPr>
            <p:ph type="title"/>
          </p:nvPr>
        </p:nvSpPr>
        <p:spPr/>
        <p:txBody>
          <a:bodyPr/>
          <a:lstStyle/>
          <a:p>
            <a:pPr algn="ctr"/>
            <a:r>
              <a:rPr lang="en-US" dirty="0"/>
              <a:t>Phishing Kits</a:t>
            </a:r>
            <a:endParaRPr lang="en-US" b="1" dirty="0"/>
          </a:p>
        </p:txBody>
      </p:sp>
      <p:sp>
        <p:nvSpPr>
          <p:cNvPr id="6" name="Slide Number Placeholder 5">
            <a:extLst>
              <a:ext uri="{FF2B5EF4-FFF2-40B4-BE49-F238E27FC236}">
                <a16:creationId xmlns:a16="http://schemas.microsoft.com/office/drawing/2014/main" id="{B7385EA9-48B8-F64E-6852-E6FC781FE2F7}"/>
              </a:ext>
            </a:extLst>
          </p:cNvPr>
          <p:cNvSpPr>
            <a:spLocks noGrp="1"/>
          </p:cNvSpPr>
          <p:nvPr>
            <p:ph type="sldNum" sz="quarter" idx="12"/>
          </p:nvPr>
        </p:nvSpPr>
        <p:spPr/>
        <p:txBody>
          <a:bodyPr/>
          <a:lstStyle/>
          <a:p>
            <a:fld id="{48F63A3B-78C7-47BE-AE5E-E10140E04643}" type="slidenum">
              <a:rPr lang="en-US" smtClean="0"/>
              <a:t>8</a:t>
            </a:fld>
            <a:endParaRPr lang="en-US"/>
          </a:p>
        </p:txBody>
      </p:sp>
      <p:sp>
        <p:nvSpPr>
          <p:cNvPr id="7" name="Content Placeholder 6">
            <a:extLst>
              <a:ext uri="{FF2B5EF4-FFF2-40B4-BE49-F238E27FC236}">
                <a16:creationId xmlns:a16="http://schemas.microsoft.com/office/drawing/2014/main" id="{40A93068-40C6-CD3C-6CDC-DA670FE2DAD4}"/>
              </a:ext>
            </a:extLst>
          </p:cNvPr>
          <p:cNvSpPr>
            <a:spLocks noGrp="1"/>
          </p:cNvSpPr>
          <p:nvPr>
            <p:ph sz="quarter" idx="10"/>
          </p:nvPr>
        </p:nvSpPr>
        <p:spPr>
          <a:xfrm>
            <a:off x="609600" y="1567957"/>
            <a:ext cx="10972800" cy="4788393"/>
          </a:xfrm>
        </p:spPr>
        <p:txBody>
          <a:bodyPr>
            <a:normAutofit/>
          </a:bodyPr>
          <a:lstStyle/>
          <a:p>
            <a:r>
              <a:rPr lang="en-US" sz="2800" dirty="0"/>
              <a:t>What are phishing kits?</a:t>
            </a:r>
          </a:p>
          <a:p>
            <a:pPr lvl="1"/>
            <a:r>
              <a:rPr lang="en-US" sz="2800" dirty="0"/>
              <a:t>Pre-packaged tools used by cyber criminals to easily create phishing websites and campaigns</a:t>
            </a:r>
          </a:p>
          <a:p>
            <a:pPr lvl="1"/>
            <a:r>
              <a:rPr lang="en-US" sz="2800" dirty="0"/>
              <a:t>Sold or distributed on dark web</a:t>
            </a:r>
          </a:p>
          <a:p>
            <a:pPr lvl="1"/>
            <a:r>
              <a:rPr lang="en-US" sz="2800" dirty="0"/>
              <a:t>Enables Attackers with little technical skill to launch attacks quickly</a:t>
            </a:r>
          </a:p>
        </p:txBody>
      </p:sp>
    </p:spTree>
    <p:extLst>
      <p:ext uri="{BB962C8B-B14F-4D97-AF65-F5344CB8AC3E}">
        <p14:creationId xmlns:p14="http://schemas.microsoft.com/office/powerpoint/2010/main" val="3865716153"/>
      </p:ext>
    </p:extLst>
  </p:cSld>
  <p:clrMapOvr>
    <a:masterClrMapping/>
  </p:clrMapOvr>
  <mc:AlternateContent xmlns:mc="http://schemas.openxmlformats.org/markup-compatibility/2006" xmlns:p14="http://schemas.microsoft.com/office/powerpoint/2010/main">
    <mc:Choice Requires="p14">
      <p:transition spd="slow" p14:dur="2000" advTm="20890"/>
    </mc:Choice>
    <mc:Fallback xmlns="">
      <p:transition spd="slow" advTm="2089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BD915-25E6-F6BF-01BF-E1F8D52723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9B4F55-4D60-E4BB-14CC-501635999E44}"/>
              </a:ext>
            </a:extLst>
          </p:cNvPr>
          <p:cNvSpPr>
            <a:spLocks noGrp="1"/>
          </p:cNvSpPr>
          <p:nvPr>
            <p:ph type="title"/>
          </p:nvPr>
        </p:nvSpPr>
        <p:spPr/>
        <p:txBody>
          <a:bodyPr/>
          <a:lstStyle/>
          <a:p>
            <a:pPr algn="ctr"/>
            <a:r>
              <a:rPr lang="en-US" dirty="0"/>
              <a:t>Phishing Kits</a:t>
            </a:r>
            <a:endParaRPr lang="en-US" b="1" dirty="0"/>
          </a:p>
        </p:txBody>
      </p:sp>
      <p:sp>
        <p:nvSpPr>
          <p:cNvPr id="6" name="Slide Number Placeholder 5">
            <a:extLst>
              <a:ext uri="{FF2B5EF4-FFF2-40B4-BE49-F238E27FC236}">
                <a16:creationId xmlns:a16="http://schemas.microsoft.com/office/drawing/2014/main" id="{5DF46D9A-021C-8F79-A48C-1B96F70B182D}"/>
              </a:ext>
            </a:extLst>
          </p:cNvPr>
          <p:cNvSpPr>
            <a:spLocks noGrp="1"/>
          </p:cNvSpPr>
          <p:nvPr>
            <p:ph type="sldNum" sz="quarter" idx="12"/>
          </p:nvPr>
        </p:nvSpPr>
        <p:spPr/>
        <p:txBody>
          <a:bodyPr/>
          <a:lstStyle/>
          <a:p>
            <a:fld id="{48F63A3B-78C7-47BE-AE5E-E10140E04643}" type="slidenum">
              <a:rPr lang="en-US" smtClean="0"/>
              <a:t>9</a:t>
            </a:fld>
            <a:endParaRPr lang="en-US"/>
          </a:p>
        </p:txBody>
      </p:sp>
      <p:sp>
        <p:nvSpPr>
          <p:cNvPr id="7" name="Content Placeholder 6">
            <a:extLst>
              <a:ext uri="{FF2B5EF4-FFF2-40B4-BE49-F238E27FC236}">
                <a16:creationId xmlns:a16="http://schemas.microsoft.com/office/drawing/2014/main" id="{E6FAFEEF-E6A3-E594-36B7-301760AC45C9}"/>
              </a:ext>
            </a:extLst>
          </p:cNvPr>
          <p:cNvSpPr>
            <a:spLocks noGrp="1"/>
          </p:cNvSpPr>
          <p:nvPr>
            <p:ph sz="quarter" idx="10"/>
          </p:nvPr>
        </p:nvSpPr>
        <p:spPr>
          <a:xfrm>
            <a:off x="609601" y="1567957"/>
            <a:ext cx="5486400" cy="4788393"/>
          </a:xfrm>
        </p:spPr>
        <p:txBody>
          <a:bodyPr>
            <a:normAutofit/>
          </a:bodyPr>
          <a:lstStyle/>
          <a:p>
            <a:r>
              <a:rPr lang="en-US" sz="2800" dirty="0"/>
              <a:t>Key Features</a:t>
            </a:r>
          </a:p>
          <a:p>
            <a:pPr lvl="1"/>
            <a:r>
              <a:rPr lang="en-US" sz="2800" dirty="0"/>
              <a:t>Replica login pages (Microsoft 365, banks, government portals, etc.)</a:t>
            </a:r>
          </a:p>
          <a:p>
            <a:pPr lvl="1"/>
            <a:r>
              <a:rPr lang="en-US" sz="2800" dirty="0"/>
              <a:t>Automated credential harvesting</a:t>
            </a:r>
          </a:p>
          <a:p>
            <a:pPr lvl="1"/>
            <a:r>
              <a:rPr lang="en-US" sz="2800" dirty="0"/>
              <a:t>Built-in email templates</a:t>
            </a:r>
          </a:p>
          <a:p>
            <a:pPr lvl="1"/>
            <a:r>
              <a:rPr lang="en-US" sz="2800" dirty="0"/>
              <a:t>Bypass mechanisms (CAPTCHA, MFA interception)</a:t>
            </a:r>
          </a:p>
        </p:txBody>
      </p:sp>
      <p:pic>
        <p:nvPicPr>
          <p:cNvPr id="5" name="Picture 4">
            <a:extLst>
              <a:ext uri="{FF2B5EF4-FFF2-40B4-BE49-F238E27FC236}">
                <a16:creationId xmlns:a16="http://schemas.microsoft.com/office/drawing/2014/main" id="{9403A6FB-D4E6-A609-FBF4-063B8B4B9767}"/>
              </a:ext>
            </a:extLst>
          </p:cNvPr>
          <p:cNvPicPr>
            <a:picLocks noChangeAspect="1"/>
          </p:cNvPicPr>
          <p:nvPr/>
        </p:nvPicPr>
        <p:blipFill>
          <a:blip r:embed="rId3"/>
          <a:stretch>
            <a:fillRect/>
          </a:stretch>
        </p:blipFill>
        <p:spPr>
          <a:xfrm>
            <a:off x="6746210" y="1813463"/>
            <a:ext cx="4971264" cy="3945448"/>
          </a:xfrm>
          <a:prstGeom prst="rect">
            <a:avLst/>
          </a:prstGeom>
        </p:spPr>
      </p:pic>
    </p:spTree>
    <p:extLst>
      <p:ext uri="{BB962C8B-B14F-4D97-AF65-F5344CB8AC3E}">
        <p14:creationId xmlns:p14="http://schemas.microsoft.com/office/powerpoint/2010/main" val="1095002105"/>
      </p:ext>
    </p:extLst>
  </p:cSld>
  <p:clrMapOvr>
    <a:masterClrMapping/>
  </p:clrMapOvr>
  <mc:AlternateContent xmlns:mc="http://schemas.openxmlformats.org/markup-compatibility/2006" xmlns:p14="http://schemas.microsoft.com/office/powerpoint/2010/main">
    <mc:Choice Requires="p14">
      <p:transition spd="slow" p14:dur="2000" advTm="20890"/>
    </mc:Choice>
    <mc:Fallback xmlns="">
      <p:transition spd="slow" advTm="20890"/>
    </mc:Fallback>
  </mc:AlternateContent>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405F48-99DA-4E0A-AB83-3A85A3A03028}" vid="{0D226C0C-74D4-42EA-B4EB-6434C728E4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30d9f24-7004-43ee-99cb-ce5b2f9edc6b" xsi:nil="true"/>
    <lcf76f155ced4ddcb4097134ff3c332f xmlns="de2e57d5-6b59-421d-99bf-a49504dc7d3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E406BBC22D6C48BBD2854B8CC88EF3" ma:contentTypeVersion="16" ma:contentTypeDescription="Create a new document." ma:contentTypeScope="" ma:versionID="dbbe1593368260f38120e62400d2dfbb">
  <xsd:schema xmlns:xsd="http://www.w3.org/2001/XMLSchema" xmlns:xs="http://www.w3.org/2001/XMLSchema" xmlns:p="http://schemas.microsoft.com/office/2006/metadata/properties" xmlns:ns2="de2e57d5-6b59-421d-99bf-a49504dc7d3a" xmlns:ns3="100b59b4-6195-4bac-aa6b-5220d974fc21" xmlns:ns4="830d9f24-7004-43ee-99cb-ce5b2f9edc6b" targetNamespace="http://schemas.microsoft.com/office/2006/metadata/properties" ma:root="true" ma:fieldsID="73597d487732c6f61a4056a1522a87a7" ns2:_="" ns3:_="" ns4:_="">
    <xsd:import namespace="de2e57d5-6b59-421d-99bf-a49504dc7d3a"/>
    <xsd:import namespace="100b59b4-6195-4bac-aa6b-5220d974fc21"/>
    <xsd:import namespace="830d9f24-7004-43ee-99cb-ce5b2f9edc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2e57d5-6b59-421d-99bf-a49504dc7d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3704f1d-67b4-4a7c-8c48-296c9802657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0b59b4-6195-4bac-aa6b-5220d974fc2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0d9f24-7004-43ee-99cb-ce5b2f9edc6b"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e48c7ce-4401-4a84-8a0f-db8280a6549b}" ma:internalName="TaxCatchAll" ma:showField="CatchAllData" ma:web="100b59b4-6195-4bac-aa6b-5220d974fc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78B604-9059-4F1C-B8E2-C96A71A964D2}">
  <ds:schemaRefs>
    <ds:schemaRef ds:uri="http://schemas.microsoft.com/office/2006/documentManagement/types"/>
    <ds:schemaRef ds:uri="http://schemas.openxmlformats.org/package/2006/metadata/core-properties"/>
    <ds:schemaRef ds:uri="http://schemas.microsoft.com/office/2006/metadata/properties"/>
    <ds:schemaRef ds:uri="cc97712b-c5b0-438f-9ee3-44a998b53fb2"/>
    <ds:schemaRef ds:uri="http://purl.org/dc/elements/1.1/"/>
    <ds:schemaRef ds:uri="http://schemas.microsoft.com/office/infopath/2007/PartnerControls"/>
    <ds:schemaRef ds:uri="http://purl.org/dc/terms/"/>
    <ds:schemaRef ds:uri="ab49a4ba-8a90-475f-b62b-b141affeddac"/>
    <ds:schemaRef ds:uri="http://www.w3.org/XML/1998/namespace"/>
    <ds:schemaRef ds:uri="http://purl.org/dc/dcmitype/"/>
  </ds:schemaRefs>
</ds:datastoreItem>
</file>

<file path=customXml/itemProps2.xml><?xml version="1.0" encoding="utf-8"?>
<ds:datastoreItem xmlns:ds="http://schemas.openxmlformats.org/officeDocument/2006/customXml" ds:itemID="{0BB5DA7D-B37D-41FF-B057-8AF1AEF5CB33}"/>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MNIT PowerPoint Template</Template>
  <TotalTime>8343</TotalTime>
  <Words>2178</Words>
  <Application>Microsoft Office PowerPoint</Application>
  <PresentationFormat>Widescreen</PresentationFormat>
  <Paragraphs>398</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Aptos</vt:lpstr>
      <vt:lpstr>Aptos Narrow</vt:lpstr>
      <vt:lpstr>Arial</vt:lpstr>
      <vt:lpstr>Arial Narrow</vt:lpstr>
      <vt:lpstr>Arial Rounded MT Bold</vt:lpstr>
      <vt:lpstr>Brandon Text Regular</vt:lpstr>
      <vt:lpstr>Calibri</vt:lpstr>
      <vt:lpstr>Times New Roman</vt:lpstr>
      <vt:lpstr>Minnesota</vt:lpstr>
      <vt:lpstr>Strengthening Local Government Cybersecurity: Threats, Services, and Response</vt:lpstr>
      <vt:lpstr>Agenda</vt:lpstr>
      <vt:lpstr>Minnesota IT Services (MNIT)</vt:lpstr>
      <vt:lpstr>Cyber Navigator Program</vt:lpstr>
      <vt:lpstr>PowerPoint Presentation</vt:lpstr>
      <vt:lpstr>Cybersecurity Incident Reporting</vt:lpstr>
      <vt:lpstr>Cyber Incident Report Metrics</vt:lpstr>
      <vt:lpstr>Phishing Kits</vt:lpstr>
      <vt:lpstr>Phishing Kits</vt:lpstr>
      <vt:lpstr>Phishing Kits</vt:lpstr>
      <vt:lpstr>Managed Detection and Response (MDR) Program</vt:lpstr>
      <vt:lpstr>MDR Visibility/Coverage</vt:lpstr>
      <vt:lpstr>Managed Detection and Response Metrics – Past 90 Days</vt:lpstr>
      <vt:lpstr>Managed Detection and Response Metrics – Past 90 Days</vt:lpstr>
      <vt:lpstr>Tactics: Defense Evasion</vt:lpstr>
      <vt:lpstr>Tactics: Defense Evasion</vt:lpstr>
      <vt:lpstr>Tactics: Credential Access</vt:lpstr>
      <vt:lpstr>Tactics: Execution</vt:lpstr>
      <vt:lpstr>Tactics: Execution</vt:lpstr>
      <vt:lpstr>Tactics: Execution</vt:lpstr>
      <vt:lpstr>PowerPoint Presentation</vt:lpstr>
      <vt:lpstr>Incident Response</vt:lpstr>
      <vt:lpstr>Incident Response Lifecycle</vt:lpstr>
      <vt:lpstr>Incident Response Lifecycle</vt:lpstr>
      <vt:lpstr>Incident Response Lifecycle</vt:lpstr>
      <vt:lpstr>Incident Response Lifecycle</vt:lpstr>
      <vt:lpstr>Incident Response Lifecycle</vt:lpstr>
      <vt:lpstr>PowerPoint Presentation</vt:lpstr>
      <vt:lpstr>Cybersecurity Incident Reporting Requirements</vt:lpstr>
      <vt:lpstr>MDR works 24/7 to protect sensitive data</vt:lpstr>
      <vt:lpstr>Value of MNIT’s MDR Program</vt:lpstr>
      <vt:lpstr>Cyber Threat Intelligence</vt:lpstr>
      <vt:lpstr>SLT Page &amp; Meeting</vt:lpstr>
      <vt:lpstr>Risk Assessments</vt:lpstr>
      <vt:lpstr>How to Participate!</vt:lpstr>
    </vt:vector>
  </TitlesOfParts>
  <Company>State of MN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Peter Alsis (He/Him/His)</dc:creator>
  <cp:keywords/>
  <dc:description/>
  <cp:lastModifiedBy>Xiong, Foua (MNIT)</cp:lastModifiedBy>
  <cp:revision>16</cp:revision>
  <cp:lastPrinted>2025-10-29T02:58:28Z</cp:lastPrinted>
  <dcterms:created xsi:type="dcterms:W3CDTF">2025-10-07T17:50:56Z</dcterms:created>
  <dcterms:modified xsi:type="dcterms:W3CDTF">2025-10-29T15:03:05Z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2.1</vt:lpwstr>
  </property>
  <property fmtid="{D5CDD505-2E9C-101B-9397-08002B2CF9AE}" pid="3" name="ContentTypeId">
    <vt:lpwstr>0x010100DCE406BBC22D6C48BBD2854B8CC88EF3</vt:lpwstr>
  </property>
  <property fmtid="{D5CDD505-2E9C-101B-9397-08002B2CF9AE}" pid="4" name="MediaServiceImageTags">
    <vt:lpwstr/>
  </property>
</Properties>
</file>